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4" r:id="rId1"/>
    <p:sldMasterId id="2147483660" r:id="rId2"/>
  </p:sldMasterIdLst>
  <p:notesMasterIdLst>
    <p:notesMasterId r:id="rId35"/>
  </p:notesMasterIdLst>
  <p:sldIdLst>
    <p:sldId id="256" r:id="rId3"/>
    <p:sldId id="271" r:id="rId4"/>
    <p:sldId id="257" r:id="rId5"/>
    <p:sldId id="258" r:id="rId6"/>
    <p:sldId id="260" r:id="rId7"/>
    <p:sldId id="263" r:id="rId8"/>
    <p:sldId id="261" r:id="rId9"/>
    <p:sldId id="264" r:id="rId10"/>
    <p:sldId id="272" r:id="rId11"/>
    <p:sldId id="265" r:id="rId12"/>
    <p:sldId id="266" r:id="rId13"/>
    <p:sldId id="278" r:id="rId14"/>
    <p:sldId id="273" r:id="rId15"/>
    <p:sldId id="276" r:id="rId16"/>
    <p:sldId id="277" r:id="rId17"/>
    <p:sldId id="279" r:id="rId18"/>
    <p:sldId id="280" r:id="rId19"/>
    <p:sldId id="274" r:id="rId20"/>
    <p:sldId id="281" r:id="rId21"/>
    <p:sldId id="282" r:id="rId22"/>
    <p:sldId id="275" r:id="rId23"/>
    <p:sldId id="285" r:id="rId24"/>
    <p:sldId id="286" r:id="rId25"/>
    <p:sldId id="288" r:id="rId26"/>
    <p:sldId id="290" r:id="rId27"/>
    <p:sldId id="291" r:id="rId28"/>
    <p:sldId id="287" r:id="rId29"/>
    <p:sldId id="268" r:id="rId30"/>
    <p:sldId id="267" r:id="rId31"/>
    <p:sldId id="269" r:id="rId32"/>
    <p:sldId id="283" r:id="rId33"/>
    <p:sldId id="284" r:id="rId3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5B9BD5"/>
    <a:srgbClr val="FF0066"/>
    <a:srgbClr val="000000"/>
    <a:srgbClr val="E03030"/>
    <a:srgbClr val="00F26D"/>
    <a:srgbClr val="19FF81"/>
    <a:srgbClr val="FF5D9F"/>
    <a:srgbClr val="9933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3" autoAdjust="0"/>
    <p:restoredTop sz="94660"/>
  </p:normalViewPr>
  <p:slideViewPr>
    <p:cSldViewPr snapToGrid="0">
      <p:cViewPr>
        <p:scale>
          <a:sx n="75" d="100"/>
          <a:sy n="75" d="100"/>
        </p:scale>
        <p:origin x="-180" y="-8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AA319-2D37-4D5B-978B-0EFACC101C73}" type="datetimeFigureOut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FA23-B990-4470-9A76-0E10C29934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5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正確 </a:t>
            </a:r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3FA23-B990-4470-9A76-0E10C299347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32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正確 </a:t>
            </a:r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C3FA23-B990-4470-9A76-0E10C2993470}" type="slidenum">
              <a:rPr lang="zh-TW" altLang="en-US" smtClean="0">
                <a:solidFill>
                  <a:prstClr val="black"/>
                </a:solidFill>
              </a:rPr>
              <a:pPr/>
              <a:t>25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4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 flipH="1" flipV="1">
            <a:off x="0" y="6274820"/>
            <a:ext cx="6489700" cy="6190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 userDrawn="1"/>
        </p:nvSpPr>
        <p:spPr>
          <a:xfrm>
            <a:off x="0" y="1522771"/>
            <a:ext cx="9144000" cy="1987191"/>
          </a:xfrm>
          <a:custGeom>
            <a:avLst/>
            <a:gdLst>
              <a:gd name="connsiteX0" fmla="*/ 0 w 9144000"/>
              <a:gd name="connsiteY0" fmla="*/ 0 h 1987191"/>
              <a:gd name="connsiteX1" fmla="*/ 698800 w 9144000"/>
              <a:gd name="connsiteY1" fmla="*/ 0 h 1987191"/>
              <a:gd name="connsiteX2" fmla="*/ 202002 w 9144000"/>
              <a:gd name="connsiteY2" fmla="*/ 1987190 h 1987191"/>
              <a:gd name="connsiteX3" fmla="*/ 2273297 w 9144000"/>
              <a:gd name="connsiteY3" fmla="*/ 1987190 h 1987191"/>
              <a:gd name="connsiteX4" fmla="*/ 2770094 w 9144000"/>
              <a:gd name="connsiteY4" fmla="*/ 0 h 1987191"/>
              <a:gd name="connsiteX5" fmla="*/ 9144000 w 9144000"/>
              <a:gd name="connsiteY5" fmla="*/ 0 h 1987191"/>
              <a:gd name="connsiteX6" fmla="*/ 9144000 w 9144000"/>
              <a:gd name="connsiteY6" fmla="*/ 1987191 h 1987191"/>
              <a:gd name="connsiteX7" fmla="*/ 0 w 9144000"/>
              <a:gd name="connsiteY7" fmla="*/ 1987191 h 1987191"/>
              <a:gd name="connsiteX8" fmla="*/ 0 w 9144000"/>
              <a:gd name="connsiteY8" fmla="*/ 0 h 198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1987191">
                <a:moveTo>
                  <a:pt x="0" y="0"/>
                </a:moveTo>
                <a:lnTo>
                  <a:pt x="698800" y="0"/>
                </a:lnTo>
                <a:lnTo>
                  <a:pt x="202002" y="1987190"/>
                </a:lnTo>
                <a:lnTo>
                  <a:pt x="2273297" y="1987190"/>
                </a:lnTo>
                <a:lnTo>
                  <a:pt x="2770094" y="0"/>
                </a:lnTo>
                <a:lnTo>
                  <a:pt x="9144000" y="0"/>
                </a:lnTo>
                <a:lnTo>
                  <a:pt x="9144000" y="1987191"/>
                </a:lnTo>
                <a:lnTo>
                  <a:pt x="0" y="1987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482" y="3509961"/>
            <a:ext cx="7219059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F15D2A31-E039-45DB-94E2-34EE95ACC961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6716" y="6502931"/>
            <a:ext cx="458947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8577" y="6476037"/>
            <a:ext cx="96818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45D8186-99EE-4364-AA57-C9F4FAA3363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0434" y="1522771"/>
            <a:ext cx="6302647" cy="198719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79" y="1833197"/>
            <a:ext cx="1505479" cy="136633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0" cy="5228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 12"/>
          <p:cNvSpPr/>
          <p:nvPr userDrawn="1"/>
        </p:nvSpPr>
        <p:spPr>
          <a:xfrm flipV="1">
            <a:off x="0" y="0"/>
            <a:ext cx="9144000" cy="416859"/>
          </a:xfrm>
          <a:custGeom>
            <a:avLst/>
            <a:gdLst>
              <a:gd name="connsiteX0" fmla="*/ 0 w 9144000"/>
              <a:gd name="connsiteY0" fmla="*/ 416859 h 416859"/>
              <a:gd name="connsiteX1" fmla="*/ 208430 w 9144000"/>
              <a:gd name="connsiteY1" fmla="*/ 416859 h 416859"/>
              <a:gd name="connsiteX2" fmla="*/ 2700616 w 9144000"/>
              <a:gd name="connsiteY2" fmla="*/ 416859 h 416859"/>
              <a:gd name="connsiteX3" fmla="*/ 9144000 w 9144000"/>
              <a:gd name="connsiteY3" fmla="*/ 416859 h 416859"/>
              <a:gd name="connsiteX4" fmla="*/ 9144000 w 9144000"/>
              <a:gd name="connsiteY4" fmla="*/ 256136 h 416859"/>
              <a:gd name="connsiteX5" fmla="*/ 2770095 w 9144000"/>
              <a:gd name="connsiteY5" fmla="*/ 256136 h 416859"/>
              <a:gd name="connsiteX6" fmla="*/ 2770095 w 9144000"/>
              <a:gd name="connsiteY6" fmla="*/ 208430 h 416859"/>
              <a:gd name="connsiteX7" fmla="*/ 2561665 w 9144000"/>
              <a:gd name="connsiteY7" fmla="*/ 0 h 416859"/>
              <a:gd name="connsiteX8" fmla="*/ 69478 w 9144000"/>
              <a:gd name="connsiteY8" fmla="*/ 0 h 416859"/>
              <a:gd name="connsiteX9" fmla="*/ 0 w 9144000"/>
              <a:gd name="connsiteY9" fmla="*/ 69478 h 416859"/>
              <a:gd name="connsiteX10" fmla="*/ 0 w 9144000"/>
              <a:gd name="connsiteY10" fmla="*/ 208429 h 416859"/>
              <a:gd name="connsiteX11" fmla="*/ 9632 w 9144000"/>
              <a:gd name="connsiteY11" fmla="*/ 256136 h 416859"/>
              <a:gd name="connsiteX12" fmla="*/ 0 w 9144000"/>
              <a:gd name="connsiteY12" fmla="*/ 256136 h 41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416859">
                <a:moveTo>
                  <a:pt x="0" y="416859"/>
                </a:moveTo>
                <a:lnTo>
                  <a:pt x="208430" y="416859"/>
                </a:lnTo>
                <a:lnTo>
                  <a:pt x="2700616" y="416859"/>
                </a:lnTo>
                <a:lnTo>
                  <a:pt x="9144000" y="416859"/>
                </a:lnTo>
                <a:lnTo>
                  <a:pt x="9144000" y="256136"/>
                </a:lnTo>
                <a:lnTo>
                  <a:pt x="2770095" y="256136"/>
                </a:lnTo>
                <a:lnTo>
                  <a:pt x="2770095" y="208430"/>
                </a:lnTo>
                <a:cubicBezTo>
                  <a:pt x="2770095" y="93317"/>
                  <a:pt x="2676778" y="0"/>
                  <a:pt x="2561665" y="0"/>
                </a:cubicBezTo>
                <a:lnTo>
                  <a:pt x="69478" y="0"/>
                </a:lnTo>
                <a:cubicBezTo>
                  <a:pt x="31106" y="0"/>
                  <a:pt x="0" y="31106"/>
                  <a:pt x="0" y="69478"/>
                </a:cubicBezTo>
                <a:lnTo>
                  <a:pt x="0" y="208429"/>
                </a:lnTo>
                <a:lnTo>
                  <a:pt x="9632" y="256136"/>
                </a:lnTo>
                <a:lnTo>
                  <a:pt x="0" y="256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0" y="5968548"/>
            <a:ext cx="9144000" cy="889452"/>
            <a:chOff x="0" y="4418633"/>
            <a:chExt cx="9144000" cy="889452"/>
          </a:xfrm>
        </p:grpSpPr>
        <p:sp>
          <p:nvSpPr>
            <p:cNvPr id="16" name="矩形 15"/>
            <p:cNvSpPr/>
            <p:nvPr userDrawn="1"/>
          </p:nvSpPr>
          <p:spPr>
            <a:xfrm>
              <a:off x="0" y="4431333"/>
              <a:ext cx="9144000" cy="5228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手繪多邊形 16"/>
            <p:cNvSpPr/>
            <p:nvPr userDrawn="1"/>
          </p:nvSpPr>
          <p:spPr>
            <a:xfrm flipV="1">
              <a:off x="0" y="4418633"/>
              <a:ext cx="9144000" cy="889452"/>
            </a:xfrm>
            <a:custGeom>
              <a:avLst/>
              <a:gdLst>
                <a:gd name="connsiteX0" fmla="*/ 0 w 9144000"/>
                <a:gd name="connsiteY0" fmla="*/ 416859 h 416859"/>
                <a:gd name="connsiteX1" fmla="*/ 208430 w 9144000"/>
                <a:gd name="connsiteY1" fmla="*/ 416859 h 416859"/>
                <a:gd name="connsiteX2" fmla="*/ 2700616 w 9144000"/>
                <a:gd name="connsiteY2" fmla="*/ 416859 h 416859"/>
                <a:gd name="connsiteX3" fmla="*/ 9144000 w 9144000"/>
                <a:gd name="connsiteY3" fmla="*/ 416859 h 416859"/>
                <a:gd name="connsiteX4" fmla="*/ 9144000 w 9144000"/>
                <a:gd name="connsiteY4" fmla="*/ 256136 h 416859"/>
                <a:gd name="connsiteX5" fmla="*/ 2770095 w 9144000"/>
                <a:gd name="connsiteY5" fmla="*/ 256136 h 416859"/>
                <a:gd name="connsiteX6" fmla="*/ 2770095 w 9144000"/>
                <a:gd name="connsiteY6" fmla="*/ 208430 h 416859"/>
                <a:gd name="connsiteX7" fmla="*/ 2561665 w 9144000"/>
                <a:gd name="connsiteY7" fmla="*/ 0 h 416859"/>
                <a:gd name="connsiteX8" fmla="*/ 69478 w 9144000"/>
                <a:gd name="connsiteY8" fmla="*/ 0 h 416859"/>
                <a:gd name="connsiteX9" fmla="*/ 0 w 9144000"/>
                <a:gd name="connsiteY9" fmla="*/ 69478 h 416859"/>
                <a:gd name="connsiteX10" fmla="*/ 0 w 9144000"/>
                <a:gd name="connsiteY10" fmla="*/ 208429 h 416859"/>
                <a:gd name="connsiteX11" fmla="*/ 9632 w 9144000"/>
                <a:gd name="connsiteY11" fmla="*/ 256136 h 416859"/>
                <a:gd name="connsiteX12" fmla="*/ 0 w 9144000"/>
                <a:gd name="connsiteY12" fmla="*/ 256136 h 4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44000" h="416859">
                  <a:moveTo>
                    <a:pt x="0" y="416859"/>
                  </a:moveTo>
                  <a:lnTo>
                    <a:pt x="208430" y="416859"/>
                  </a:lnTo>
                  <a:lnTo>
                    <a:pt x="2700616" y="416859"/>
                  </a:lnTo>
                  <a:lnTo>
                    <a:pt x="9144000" y="416859"/>
                  </a:lnTo>
                  <a:lnTo>
                    <a:pt x="9144000" y="256136"/>
                  </a:lnTo>
                  <a:lnTo>
                    <a:pt x="2770095" y="256136"/>
                  </a:lnTo>
                  <a:lnTo>
                    <a:pt x="2770095" y="208430"/>
                  </a:lnTo>
                  <a:cubicBezTo>
                    <a:pt x="2770095" y="93317"/>
                    <a:pt x="2676778" y="0"/>
                    <a:pt x="2561665" y="0"/>
                  </a:cubicBezTo>
                  <a:lnTo>
                    <a:pt x="69478" y="0"/>
                  </a:lnTo>
                  <a:cubicBezTo>
                    <a:pt x="31106" y="0"/>
                    <a:pt x="0" y="31106"/>
                    <a:pt x="0" y="69478"/>
                  </a:cubicBezTo>
                  <a:lnTo>
                    <a:pt x="0" y="208429"/>
                  </a:lnTo>
                  <a:lnTo>
                    <a:pt x="9632" y="256136"/>
                  </a:lnTo>
                  <a:lnTo>
                    <a:pt x="0" y="256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 18"/>
          <p:cNvSpPr/>
          <p:nvPr userDrawn="1"/>
        </p:nvSpPr>
        <p:spPr>
          <a:xfrm flipH="1" flipV="1">
            <a:off x="0" y="6581558"/>
            <a:ext cx="9144000" cy="56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 userDrawn="1"/>
        </p:nvCxnSpPr>
        <p:spPr>
          <a:xfrm>
            <a:off x="0" y="6678877"/>
            <a:ext cx="9144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 userDrawn="1"/>
        </p:nvCxnSpPr>
        <p:spPr>
          <a:xfrm>
            <a:off x="2756647" y="121194"/>
            <a:ext cx="64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123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59E4A3F7-9EC8-4B44-846D-B1ADFD95ABB3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06872" y="6516378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96856" y="6535271"/>
            <a:ext cx="220129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51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B0758E58-0A43-4936-BC55-1E6CDD3C6E48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36716" y="6502931"/>
            <a:ext cx="458947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06872" y="6516378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106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F0A3FA7C-E875-4242-9696-E14D2C0680C5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6716" y="6502931"/>
            <a:ext cx="458947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06872" y="6516378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81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40DEE071-E32F-48EC-9A03-10F51BB4E4F2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6716" y="6502931"/>
            <a:ext cx="458947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06872" y="6516378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417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 flipH="1" flipV="1">
            <a:off x="0" y="6274820"/>
            <a:ext cx="6489700" cy="6190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 userDrawn="1"/>
        </p:nvSpPr>
        <p:spPr>
          <a:xfrm>
            <a:off x="0" y="1522771"/>
            <a:ext cx="9144000" cy="1987191"/>
          </a:xfrm>
          <a:custGeom>
            <a:avLst/>
            <a:gdLst>
              <a:gd name="connsiteX0" fmla="*/ 0 w 9144000"/>
              <a:gd name="connsiteY0" fmla="*/ 0 h 1987191"/>
              <a:gd name="connsiteX1" fmla="*/ 698800 w 9144000"/>
              <a:gd name="connsiteY1" fmla="*/ 0 h 1987191"/>
              <a:gd name="connsiteX2" fmla="*/ 202002 w 9144000"/>
              <a:gd name="connsiteY2" fmla="*/ 1987190 h 1987191"/>
              <a:gd name="connsiteX3" fmla="*/ 2273297 w 9144000"/>
              <a:gd name="connsiteY3" fmla="*/ 1987190 h 1987191"/>
              <a:gd name="connsiteX4" fmla="*/ 2770094 w 9144000"/>
              <a:gd name="connsiteY4" fmla="*/ 0 h 1987191"/>
              <a:gd name="connsiteX5" fmla="*/ 9144000 w 9144000"/>
              <a:gd name="connsiteY5" fmla="*/ 0 h 1987191"/>
              <a:gd name="connsiteX6" fmla="*/ 9144000 w 9144000"/>
              <a:gd name="connsiteY6" fmla="*/ 1987191 h 1987191"/>
              <a:gd name="connsiteX7" fmla="*/ 0 w 9144000"/>
              <a:gd name="connsiteY7" fmla="*/ 1987191 h 1987191"/>
              <a:gd name="connsiteX8" fmla="*/ 0 w 9144000"/>
              <a:gd name="connsiteY8" fmla="*/ 0 h 198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1987191">
                <a:moveTo>
                  <a:pt x="0" y="0"/>
                </a:moveTo>
                <a:lnTo>
                  <a:pt x="698800" y="0"/>
                </a:lnTo>
                <a:lnTo>
                  <a:pt x="202002" y="1987190"/>
                </a:lnTo>
                <a:lnTo>
                  <a:pt x="2273297" y="1987190"/>
                </a:lnTo>
                <a:lnTo>
                  <a:pt x="2770094" y="0"/>
                </a:lnTo>
                <a:lnTo>
                  <a:pt x="9144000" y="0"/>
                </a:lnTo>
                <a:lnTo>
                  <a:pt x="9144000" y="1987191"/>
                </a:lnTo>
                <a:lnTo>
                  <a:pt x="0" y="1987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482" y="3509961"/>
            <a:ext cx="7219059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E7C96765-30E6-4BA1-B12C-C22A4BB7C08E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6716" y="6502931"/>
            <a:ext cx="458947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8577" y="6476037"/>
            <a:ext cx="96818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45D8186-99EE-4364-AA57-C9F4FAA3363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0434" y="1522771"/>
            <a:ext cx="6302647" cy="198719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79" y="1833197"/>
            <a:ext cx="1505479" cy="136633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0" cy="5228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 12"/>
          <p:cNvSpPr/>
          <p:nvPr userDrawn="1"/>
        </p:nvSpPr>
        <p:spPr>
          <a:xfrm flipV="1">
            <a:off x="0" y="0"/>
            <a:ext cx="9144000" cy="416859"/>
          </a:xfrm>
          <a:custGeom>
            <a:avLst/>
            <a:gdLst>
              <a:gd name="connsiteX0" fmla="*/ 0 w 9144000"/>
              <a:gd name="connsiteY0" fmla="*/ 416859 h 416859"/>
              <a:gd name="connsiteX1" fmla="*/ 208430 w 9144000"/>
              <a:gd name="connsiteY1" fmla="*/ 416859 h 416859"/>
              <a:gd name="connsiteX2" fmla="*/ 2700616 w 9144000"/>
              <a:gd name="connsiteY2" fmla="*/ 416859 h 416859"/>
              <a:gd name="connsiteX3" fmla="*/ 9144000 w 9144000"/>
              <a:gd name="connsiteY3" fmla="*/ 416859 h 416859"/>
              <a:gd name="connsiteX4" fmla="*/ 9144000 w 9144000"/>
              <a:gd name="connsiteY4" fmla="*/ 256136 h 416859"/>
              <a:gd name="connsiteX5" fmla="*/ 2770095 w 9144000"/>
              <a:gd name="connsiteY5" fmla="*/ 256136 h 416859"/>
              <a:gd name="connsiteX6" fmla="*/ 2770095 w 9144000"/>
              <a:gd name="connsiteY6" fmla="*/ 208430 h 416859"/>
              <a:gd name="connsiteX7" fmla="*/ 2561665 w 9144000"/>
              <a:gd name="connsiteY7" fmla="*/ 0 h 416859"/>
              <a:gd name="connsiteX8" fmla="*/ 69478 w 9144000"/>
              <a:gd name="connsiteY8" fmla="*/ 0 h 416859"/>
              <a:gd name="connsiteX9" fmla="*/ 0 w 9144000"/>
              <a:gd name="connsiteY9" fmla="*/ 69478 h 416859"/>
              <a:gd name="connsiteX10" fmla="*/ 0 w 9144000"/>
              <a:gd name="connsiteY10" fmla="*/ 208429 h 416859"/>
              <a:gd name="connsiteX11" fmla="*/ 9632 w 9144000"/>
              <a:gd name="connsiteY11" fmla="*/ 256136 h 416859"/>
              <a:gd name="connsiteX12" fmla="*/ 0 w 9144000"/>
              <a:gd name="connsiteY12" fmla="*/ 256136 h 41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416859">
                <a:moveTo>
                  <a:pt x="0" y="416859"/>
                </a:moveTo>
                <a:lnTo>
                  <a:pt x="208430" y="416859"/>
                </a:lnTo>
                <a:lnTo>
                  <a:pt x="2700616" y="416859"/>
                </a:lnTo>
                <a:lnTo>
                  <a:pt x="9144000" y="416859"/>
                </a:lnTo>
                <a:lnTo>
                  <a:pt x="9144000" y="256136"/>
                </a:lnTo>
                <a:lnTo>
                  <a:pt x="2770095" y="256136"/>
                </a:lnTo>
                <a:lnTo>
                  <a:pt x="2770095" y="208430"/>
                </a:lnTo>
                <a:cubicBezTo>
                  <a:pt x="2770095" y="93317"/>
                  <a:pt x="2676778" y="0"/>
                  <a:pt x="2561665" y="0"/>
                </a:cubicBezTo>
                <a:lnTo>
                  <a:pt x="69478" y="0"/>
                </a:lnTo>
                <a:cubicBezTo>
                  <a:pt x="31106" y="0"/>
                  <a:pt x="0" y="31106"/>
                  <a:pt x="0" y="69478"/>
                </a:cubicBezTo>
                <a:lnTo>
                  <a:pt x="0" y="208429"/>
                </a:lnTo>
                <a:lnTo>
                  <a:pt x="9632" y="256136"/>
                </a:lnTo>
                <a:lnTo>
                  <a:pt x="0" y="256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0" y="5968548"/>
            <a:ext cx="9144000" cy="889452"/>
            <a:chOff x="0" y="4418633"/>
            <a:chExt cx="9144000" cy="889452"/>
          </a:xfrm>
        </p:grpSpPr>
        <p:sp>
          <p:nvSpPr>
            <p:cNvPr id="16" name="矩形 15"/>
            <p:cNvSpPr/>
            <p:nvPr userDrawn="1"/>
          </p:nvSpPr>
          <p:spPr>
            <a:xfrm>
              <a:off x="0" y="4431333"/>
              <a:ext cx="9144000" cy="5228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手繪多邊形 16"/>
            <p:cNvSpPr/>
            <p:nvPr userDrawn="1"/>
          </p:nvSpPr>
          <p:spPr>
            <a:xfrm flipV="1">
              <a:off x="0" y="4418633"/>
              <a:ext cx="9144000" cy="889452"/>
            </a:xfrm>
            <a:custGeom>
              <a:avLst/>
              <a:gdLst>
                <a:gd name="connsiteX0" fmla="*/ 0 w 9144000"/>
                <a:gd name="connsiteY0" fmla="*/ 416859 h 416859"/>
                <a:gd name="connsiteX1" fmla="*/ 208430 w 9144000"/>
                <a:gd name="connsiteY1" fmla="*/ 416859 h 416859"/>
                <a:gd name="connsiteX2" fmla="*/ 2700616 w 9144000"/>
                <a:gd name="connsiteY2" fmla="*/ 416859 h 416859"/>
                <a:gd name="connsiteX3" fmla="*/ 9144000 w 9144000"/>
                <a:gd name="connsiteY3" fmla="*/ 416859 h 416859"/>
                <a:gd name="connsiteX4" fmla="*/ 9144000 w 9144000"/>
                <a:gd name="connsiteY4" fmla="*/ 256136 h 416859"/>
                <a:gd name="connsiteX5" fmla="*/ 2770095 w 9144000"/>
                <a:gd name="connsiteY5" fmla="*/ 256136 h 416859"/>
                <a:gd name="connsiteX6" fmla="*/ 2770095 w 9144000"/>
                <a:gd name="connsiteY6" fmla="*/ 208430 h 416859"/>
                <a:gd name="connsiteX7" fmla="*/ 2561665 w 9144000"/>
                <a:gd name="connsiteY7" fmla="*/ 0 h 416859"/>
                <a:gd name="connsiteX8" fmla="*/ 69478 w 9144000"/>
                <a:gd name="connsiteY8" fmla="*/ 0 h 416859"/>
                <a:gd name="connsiteX9" fmla="*/ 0 w 9144000"/>
                <a:gd name="connsiteY9" fmla="*/ 69478 h 416859"/>
                <a:gd name="connsiteX10" fmla="*/ 0 w 9144000"/>
                <a:gd name="connsiteY10" fmla="*/ 208429 h 416859"/>
                <a:gd name="connsiteX11" fmla="*/ 9632 w 9144000"/>
                <a:gd name="connsiteY11" fmla="*/ 256136 h 416859"/>
                <a:gd name="connsiteX12" fmla="*/ 0 w 9144000"/>
                <a:gd name="connsiteY12" fmla="*/ 256136 h 4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44000" h="416859">
                  <a:moveTo>
                    <a:pt x="0" y="416859"/>
                  </a:moveTo>
                  <a:lnTo>
                    <a:pt x="208430" y="416859"/>
                  </a:lnTo>
                  <a:lnTo>
                    <a:pt x="2700616" y="416859"/>
                  </a:lnTo>
                  <a:lnTo>
                    <a:pt x="9144000" y="416859"/>
                  </a:lnTo>
                  <a:lnTo>
                    <a:pt x="9144000" y="256136"/>
                  </a:lnTo>
                  <a:lnTo>
                    <a:pt x="2770095" y="256136"/>
                  </a:lnTo>
                  <a:lnTo>
                    <a:pt x="2770095" y="208430"/>
                  </a:lnTo>
                  <a:cubicBezTo>
                    <a:pt x="2770095" y="93317"/>
                    <a:pt x="2676778" y="0"/>
                    <a:pt x="2561665" y="0"/>
                  </a:cubicBezTo>
                  <a:lnTo>
                    <a:pt x="69478" y="0"/>
                  </a:lnTo>
                  <a:cubicBezTo>
                    <a:pt x="31106" y="0"/>
                    <a:pt x="0" y="31106"/>
                    <a:pt x="0" y="69478"/>
                  </a:cubicBezTo>
                  <a:lnTo>
                    <a:pt x="0" y="208429"/>
                  </a:lnTo>
                  <a:lnTo>
                    <a:pt x="9632" y="256136"/>
                  </a:lnTo>
                  <a:lnTo>
                    <a:pt x="0" y="256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 18"/>
          <p:cNvSpPr/>
          <p:nvPr userDrawn="1"/>
        </p:nvSpPr>
        <p:spPr>
          <a:xfrm flipH="1" flipV="1">
            <a:off x="0" y="6581558"/>
            <a:ext cx="9144000" cy="56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 userDrawn="1"/>
        </p:nvCxnSpPr>
        <p:spPr>
          <a:xfrm>
            <a:off x="0" y="6678877"/>
            <a:ext cx="9144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 userDrawn="1"/>
        </p:nvCxnSpPr>
        <p:spPr>
          <a:xfrm>
            <a:off x="2756647" y="121194"/>
            <a:ext cx="64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75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0541" y="1215340"/>
            <a:ext cx="7234519" cy="5131671"/>
          </a:xfrm>
        </p:spPr>
        <p:txBody>
          <a:bodyPr/>
          <a:lstStyle>
            <a:lvl2pPr>
              <a:defRPr sz="3200" b="1">
                <a:solidFill>
                  <a:srgbClr val="0070C0"/>
                </a:solidFill>
              </a:defRPr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3216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0869967-7837-4FF2-8A6C-D43B9DC41764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42708" y="850215"/>
            <a:ext cx="2201292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7820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1930204"/>
            <a:ext cx="6750425" cy="4416808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="1" baseline="0">
                <a:solidFill>
                  <a:srgbClr val="0070C0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041" y="1119366"/>
            <a:ext cx="871804" cy="810838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6200E0F-F568-47C3-A652-8C6D1D22AAD3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42708" y="850215"/>
            <a:ext cx="2201292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4912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306" y="1131515"/>
            <a:ext cx="6937282" cy="1863381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3306" y="3110287"/>
            <a:ext cx="6937282" cy="3196384"/>
          </a:xfr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0C33ADE-6571-44A1-A966-0B6A62086EB8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45D8186-99EE-4364-AA57-C9F4FAA3363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42708" y="850215"/>
            <a:ext cx="2201292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6185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C1F8801-7421-45C3-A948-069226794B57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660" y="6527115"/>
            <a:ext cx="240702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766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AC91FEE-1C99-48BA-B139-692EC93AD978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660" y="6527115"/>
            <a:ext cx="240702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08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3" y="1215340"/>
            <a:ext cx="8203139" cy="5131671"/>
          </a:xfrm>
        </p:spPr>
        <p:txBody>
          <a:bodyPr/>
          <a:lstStyle>
            <a:lvl2pPr>
              <a:defRPr sz="3200" b="1">
                <a:solidFill>
                  <a:srgbClr val="0070C0"/>
                </a:solidFill>
              </a:defRPr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3216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8948FA9-17FA-47F4-842A-F35C7498B6B2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18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E4BA7FF-828F-46C1-B45D-A1C75626C041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42708" y="850215"/>
            <a:ext cx="2201292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488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E4BA7FF-828F-46C1-B45D-A1C75626C041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77" y="121023"/>
            <a:ext cx="8193741" cy="4916245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3362512" y="1076512"/>
            <a:ext cx="5297488" cy="28098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416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E4BA7FF-828F-46C1-B45D-A1C75626C041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42708" y="850215"/>
            <a:ext cx="2201292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38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11A3722F-195E-479F-8A0F-958795EBE2F5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36716" y="6502931"/>
            <a:ext cx="458947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06872" y="6516378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972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3ED2C29A-DAA8-4123-BFA5-74795CB9C414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36716" y="6502931"/>
            <a:ext cx="458947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06872" y="6516378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958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30CB617A-D276-4275-BCFA-578311F37AFD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6716" y="6502931"/>
            <a:ext cx="458947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06872" y="6516378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2251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0682" y="6527771"/>
            <a:ext cx="1815352" cy="365125"/>
          </a:xfrm>
          <a:prstGeom prst="rect">
            <a:avLst/>
          </a:prstGeom>
        </p:spPr>
        <p:txBody>
          <a:bodyPr/>
          <a:lstStyle/>
          <a:p>
            <a:fld id="{178A6FE3-9D8C-48D4-A31B-43352AE22822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6716" y="6502931"/>
            <a:ext cx="458947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06872" y="6516378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41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1930204"/>
            <a:ext cx="6750425" cy="4416808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="1" baseline="0">
                <a:solidFill>
                  <a:srgbClr val="0070C0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041" y="1119366"/>
            <a:ext cx="871804" cy="810838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62F5F68-5B32-48FB-AF00-E958E4BA41B4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96856" y="6535271"/>
            <a:ext cx="220129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22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306" y="1131515"/>
            <a:ext cx="6937282" cy="1863381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3306" y="3110287"/>
            <a:ext cx="6937282" cy="3196384"/>
          </a:xfr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E4A1318-CFFB-4EE5-864A-1E3155838B7B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45D8186-99EE-4364-AA57-C9F4FAA3363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96856" y="6535271"/>
            <a:ext cx="220129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114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8879099-E8D1-4519-8539-B057286BDDDB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660" y="6527115"/>
            <a:ext cx="2407024" cy="3651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89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86F2A3F-A6E5-47F2-A7EE-CFFA4FCBA026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5896856" y="6535271"/>
            <a:ext cx="2201292" cy="365125"/>
          </a:xfrm>
          <a:prstGeom prst="rect">
            <a:avLst/>
          </a:prstGeom>
        </p:spPr>
        <p:txBody>
          <a:bodyPr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計算機概論 </a:t>
            </a:r>
            <a:r>
              <a:rPr lang="en-US" altLang="zh-TW" dirty="0"/>
              <a:t>A (PC05122A)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408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E2EAA86D-BE50-4453-BEF4-2325499DE2A3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96856" y="6535271"/>
            <a:ext cx="220129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4275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ACF73C0B-87D7-45BA-98CE-EA498D105E2B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77" y="121023"/>
            <a:ext cx="8193741" cy="4916245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3362512" y="1076512"/>
            <a:ext cx="5297488" cy="280987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96856" y="6535271"/>
            <a:ext cx="220129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75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56E80AA-FD00-4657-855A-31F6F465F84B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27771"/>
            <a:ext cx="968188" cy="365125"/>
          </a:xfrm>
          <a:prstGeom prst="rect">
            <a:avLst/>
          </a:prstGeom>
        </p:spPr>
        <p:txBody>
          <a:bodyPr/>
          <a:lstStyle/>
          <a:p>
            <a:fld id="{C45D8186-99EE-4364-AA57-C9F4FAA336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96856" y="6535271"/>
            <a:ext cx="220129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414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10475" y="0"/>
            <a:ext cx="8433525" cy="93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0475" y="26895"/>
            <a:ext cx="8433525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973" y="1267181"/>
            <a:ext cx="8174439" cy="490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710475" y="6562165"/>
            <a:ext cx="8433525" cy="2958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33120" y="6535271"/>
            <a:ext cx="220129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計算機概論 </a:t>
            </a:r>
            <a:r>
              <a:rPr lang="en-US" altLang="zh-TW"/>
              <a:t>A (PC05123A)</a:t>
            </a:r>
            <a:endParaRPr lang="zh-TW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4932" y="6510323"/>
            <a:ext cx="968188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C45D8186-99EE-4364-AA57-C9F4FAA3363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7241721" y="903131"/>
            <a:ext cx="1866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計算機概論 </a:t>
            </a:r>
            <a:r>
              <a:rPr lang="en-US" altLang="zh-TW" sz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 (PC05123)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9525" y="936000"/>
            <a:ext cx="720000" cy="5922000"/>
          </a:xfrm>
          <a:prstGeom prst="rect">
            <a:avLst/>
          </a:prstGeom>
          <a:solidFill>
            <a:srgbClr val="2B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00" y="238125"/>
            <a:ext cx="531746" cy="4826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710475" y="6532095"/>
            <a:ext cx="1032329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58F3CEB9-3FCB-4B00-828C-18FBD1349977}" type="datetime1">
              <a:rPr lang="zh-TW" altLang="en-US" smtClean="0"/>
              <a:pPr/>
              <a:t>2018/3/2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337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/>
          </a:solidFill>
          <a:latin typeface="Arial Black" panose="020B0A040201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0" indent="0" algn="just" defTabSz="914400" rtl="0" eaLnBrk="1" latinLnBrk="0" hangingPunct="1">
        <a:lnSpc>
          <a:spcPts val="3800"/>
        </a:lnSpc>
        <a:spcBef>
          <a:spcPts val="1800"/>
        </a:spcBef>
        <a:buFont typeface="Arial" panose="020B0604020202020204" pitchFamily="34" charset="0"/>
        <a:buNone/>
        <a:defRPr sz="2600" b="1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8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260000" y="0"/>
            <a:ext cx="7884000" cy="93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0000" y="26895"/>
            <a:ext cx="7884000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0883" y="1267181"/>
            <a:ext cx="7207624" cy="490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260000" y="6562165"/>
            <a:ext cx="7884000" cy="2958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936000"/>
            <a:ext cx="1260000" cy="5922000"/>
          </a:xfrm>
          <a:prstGeom prst="rect">
            <a:avLst/>
          </a:prstGeom>
          <a:solidFill>
            <a:srgbClr val="2B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854" y="64821"/>
            <a:ext cx="870317" cy="789879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10323"/>
            <a:ext cx="1260000" cy="365125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A09A0640-18E5-479C-8D89-AABE1A856967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42708" y="850215"/>
            <a:ext cx="220129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計算機概論</a:t>
            </a:r>
            <a:r>
              <a:rPr lang="en-US" altLang="zh-TW" dirty="0"/>
              <a:t>A(PC05122A)</a:t>
            </a:r>
            <a:endParaRPr lang="zh-TW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6224" y="6510323"/>
            <a:ext cx="968188" cy="365125"/>
          </a:xfrm>
          <a:prstGeom prst="rect">
            <a:avLst/>
          </a:prstGeom>
        </p:spPr>
        <p:txBody>
          <a:bodyPr/>
          <a:lstStyle>
            <a:lvl1pPr algn="r">
              <a:defRPr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C45D8186-99EE-4364-AA57-C9F4FAA3363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047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73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/>
          </a:solidFill>
          <a:latin typeface="Arial Black" panose="020B0A040201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32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457200" indent="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8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0" algn="just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7.png"/><Relationship Id="rId7" Type="http://schemas.openxmlformats.org/officeDocument/2006/relationships/slide" Target="slide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28.xml"/><Relationship Id="rId5" Type="http://schemas.openxmlformats.org/officeDocument/2006/relationships/image" Target="../media/image19.png"/><Relationship Id="rId10" Type="http://schemas.openxmlformats.org/officeDocument/2006/relationships/slide" Target="slide18.xml"/><Relationship Id="rId4" Type="http://schemas.openxmlformats.org/officeDocument/2006/relationships/image" Target="../media/image18.png"/><Relationship Id="rId9" Type="http://schemas.openxmlformats.org/officeDocument/2006/relationships/slide" Target="slide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6.xml"/><Relationship Id="rId7" Type="http://schemas.openxmlformats.org/officeDocument/2006/relationships/slide" Target="slide2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3.png"/><Relationship Id="rId7" Type="http://schemas.openxmlformats.org/officeDocument/2006/relationships/slide" Target="slide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25.jpeg"/><Relationship Id="rId7" Type="http://schemas.openxmlformats.org/officeDocument/2006/relationships/slide" Target="slide1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2.xml"/><Relationship Id="rId10" Type="http://schemas.openxmlformats.org/officeDocument/2006/relationships/slide" Target="slide28.xml"/><Relationship Id="rId4" Type="http://schemas.openxmlformats.org/officeDocument/2006/relationships/image" Target="../media/image26.jpeg"/><Relationship Id="rId9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8.jpeg"/><Relationship Id="rId7" Type="http://schemas.openxmlformats.org/officeDocument/2006/relationships/slide" Target="slide9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28.xml"/><Relationship Id="rId5" Type="http://schemas.openxmlformats.org/officeDocument/2006/relationships/image" Target="../media/image30.jpeg"/><Relationship Id="rId10" Type="http://schemas.openxmlformats.org/officeDocument/2006/relationships/slide" Target="slide18.xml"/><Relationship Id="rId4" Type="http://schemas.openxmlformats.org/officeDocument/2006/relationships/image" Target="../media/image29.jpeg"/><Relationship Id="rId9" Type="http://schemas.openxmlformats.org/officeDocument/2006/relationships/slide" Target="slide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7.xml"/><Relationship Id="rId7" Type="http://schemas.openxmlformats.org/officeDocument/2006/relationships/slide" Target="slide2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7.xml"/><Relationship Id="rId7" Type="http://schemas.openxmlformats.org/officeDocument/2006/relationships/slide" Target="slide21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2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1.xml"/><Relationship Id="rId4" Type="http://schemas.openxmlformats.org/officeDocument/2006/relationships/slide" Target="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2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21.xml"/><Relationship Id="rId4" Type="http://schemas.openxmlformats.org/officeDocument/2006/relationships/slide" Target="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1.xml"/><Relationship Id="rId7" Type="http://schemas.openxmlformats.org/officeDocument/2006/relationships/slide" Target="slide21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2.png"/><Relationship Id="rId7" Type="http://schemas.openxmlformats.org/officeDocument/2006/relationships/slide" Target="slide2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4.png"/><Relationship Id="rId7" Type="http://schemas.openxmlformats.org/officeDocument/2006/relationships/slide" Target="slide2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slide" Target="slide21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59105" y="3577196"/>
            <a:ext cx="6869435" cy="2931181"/>
          </a:xfrm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0066"/>
                </a:solidFill>
              </a:rPr>
              <a:t>CH3</a:t>
            </a:r>
            <a:r>
              <a:rPr lang="zh-TW" altLang="en-US" sz="3200" b="1" dirty="0">
                <a:solidFill>
                  <a:srgbClr val="FF0066"/>
                </a:solidFill>
              </a:rPr>
              <a:t>套裝軟體整合應用</a:t>
            </a:r>
            <a:r>
              <a:rPr lang="en-US" altLang="zh-TW" sz="3200" b="1" dirty="0">
                <a:solidFill>
                  <a:srgbClr val="FF0066"/>
                </a:solidFill>
              </a:rPr>
              <a:t>(</a:t>
            </a:r>
            <a:r>
              <a:rPr lang="zh-TW" altLang="en-US" sz="3200" b="1" dirty="0">
                <a:solidFill>
                  <a:srgbClr val="FF0066"/>
                </a:solidFill>
              </a:rPr>
              <a:t>實務演練</a:t>
            </a:r>
            <a:r>
              <a:rPr lang="en-US" altLang="zh-TW" sz="3200" b="1" dirty="0">
                <a:solidFill>
                  <a:srgbClr val="FF0066"/>
                </a:solidFill>
              </a:rPr>
              <a:t>)</a:t>
            </a:r>
          </a:p>
          <a:p>
            <a:pPr algn="l"/>
            <a:r>
              <a:rPr lang="en-US" altLang="zh-TW" sz="2800" dirty="0"/>
              <a:t>3-1</a:t>
            </a:r>
            <a:r>
              <a:rPr lang="zh-TW" altLang="en-US" sz="2800" dirty="0"/>
              <a:t>文書處理　</a:t>
            </a:r>
            <a:r>
              <a:rPr lang="en-US" altLang="zh-TW" sz="2800" dirty="0"/>
              <a:t>3-2</a:t>
            </a:r>
            <a:r>
              <a:rPr lang="zh-TW" altLang="en-US" sz="2800" dirty="0"/>
              <a:t>影像處理</a:t>
            </a:r>
            <a:endParaRPr lang="en-US" altLang="zh-TW" sz="2800" dirty="0"/>
          </a:p>
          <a:p>
            <a:pPr algn="l"/>
            <a:r>
              <a:rPr lang="en-US" altLang="zh-TW" sz="2800" dirty="0"/>
              <a:t>3-3</a:t>
            </a:r>
            <a:r>
              <a:rPr lang="zh-TW" altLang="en-US" sz="2800" dirty="0"/>
              <a:t>簡報設計　</a:t>
            </a:r>
            <a:r>
              <a:rPr lang="en-US" altLang="zh-TW" sz="2800" dirty="0"/>
              <a:t>3-4</a:t>
            </a:r>
            <a:r>
              <a:rPr lang="zh-TW" altLang="en-US" sz="2800" dirty="0"/>
              <a:t>多媒體影片製作</a:t>
            </a:r>
            <a:endParaRPr lang="en-US" altLang="zh-TW" sz="2800" dirty="0"/>
          </a:p>
          <a:p>
            <a:pPr algn="l"/>
            <a:r>
              <a:rPr lang="en-US" altLang="zh-TW" sz="2800" dirty="0"/>
              <a:t>3-5</a:t>
            </a:r>
            <a:r>
              <a:rPr lang="zh-TW" altLang="en-US" sz="2800" dirty="0"/>
              <a:t>網頁製作</a:t>
            </a:r>
            <a:endParaRPr lang="en-US" altLang="zh-TW" sz="2800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95282" y="1522771"/>
            <a:ext cx="6517799" cy="1987190"/>
          </a:xfrm>
        </p:spPr>
        <p:txBody>
          <a:bodyPr anchor="ctr">
            <a:normAutofit/>
          </a:bodyPr>
          <a:lstStyle/>
          <a:p>
            <a:r>
              <a:rPr lang="zh-TW" altLang="en-US" sz="8000" dirty="0"/>
              <a:t>計算機概論</a:t>
            </a:r>
            <a:r>
              <a:rPr lang="en-US" altLang="zh-TW" sz="8000" dirty="0"/>
              <a:t>A</a:t>
            </a:r>
            <a:endParaRPr lang="zh-TW" altLang="en-US" sz="8000" dirty="0"/>
          </a:p>
        </p:txBody>
      </p:sp>
      <p:sp>
        <p:nvSpPr>
          <p:cNvPr id="6" name="矩形 5"/>
          <p:cNvSpPr/>
          <p:nvPr/>
        </p:nvSpPr>
        <p:spPr>
          <a:xfrm>
            <a:off x="6359766" y="6127234"/>
            <a:ext cx="2520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計算機概論</a:t>
            </a:r>
            <a:r>
              <a:rPr lang="en-US" altLang="zh-TW" sz="16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A(PC05123)</a:t>
            </a:r>
            <a:endParaRPr lang="zh-TW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147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4" y="1215340"/>
            <a:ext cx="4680294" cy="5131671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影像處理軟體是用來對影像檔進行編修的工具</a:t>
            </a:r>
            <a:r>
              <a:rPr lang="zh-TW" altLang="en-US" dirty="0"/>
              <a:t>，一般人在拍攝照片後也經常會有編修照片的需求，例如</a:t>
            </a:r>
            <a:r>
              <a:rPr lang="zh-TW" altLang="en-US" dirty="0">
                <a:solidFill>
                  <a:srgbClr val="0070C0"/>
                </a:solidFill>
              </a:rPr>
              <a:t>改善照片品質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0070C0"/>
                </a:solidFill>
              </a:rPr>
              <a:t>套用特殊效果、相片美化</a:t>
            </a:r>
            <a:r>
              <a:rPr lang="zh-TW" altLang="en-US" dirty="0"/>
              <a:t>等。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3434664-2D36-4BB5-A978-E52EED54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024" y="1285261"/>
            <a:ext cx="3198528" cy="5122198"/>
          </a:xfrm>
          <a:prstGeom prst="rect">
            <a:avLst/>
          </a:prstGeom>
        </p:spPr>
      </p:pic>
      <p:sp>
        <p:nvSpPr>
          <p:cNvPr id="13" name="矩形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F8621B86-9046-4D80-88CD-C0DAF77C16D3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AB908B9D-B813-4319-A0A0-594CB0D7AC4B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4A33ECAE-C034-489D-94A2-E90239DF7D75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63569706-8546-47EE-A411-BD79BFA9CD88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6C01B219-B3D6-4D79-9E59-445B877E8320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A204327B-F40B-4C18-BFDF-4C13CAFEA99D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278154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常見的影像處理軟體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目前市面上影像處理較著名的商業軟體有</a:t>
            </a:r>
            <a:r>
              <a:rPr lang="en-US" altLang="zh-TW" dirty="0">
                <a:solidFill>
                  <a:srgbClr val="0070C0"/>
                </a:solidFill>
              </a:rPr>
              <a:t>Photoshop</a:t>
            </a:r>
            <a:r>
              <a:rPr lang="zh-TW" altLang="en-US" dirty="0"/>
              <a:t>、</a:t>
            </a:r>
            <a:r>
              <a:rPr lang="en-US" altLang="zh-TW" dirty="0" err="1">
                <a:solidFill>
                  <a:srgbClr val="0070C0"/>
                </a:solidFill>
              </a:rPr>
              <a:t>PhotoImpact</a:t>
            </a:r>
            <a:r>
              <a:rPr lang="zh-TW" altLang="en-US" dirty="0"/>
              <a:t>、</a:t>
            </a:r>
            <a:r>
              <a:rPr lang="en-US" altLang="zh-TW" dirty="0">
                <a:solidFill>
                  <a:srgbClr val="0070C0"/>
                </a:solidFill>
              </a:rPr>
              <a:t>Corel Photo-Paint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等。免費</a:t>
            </a:r>
            <a:r>
              <a:rPr lang="zh-TW" altLang="en-US" dirty="0"/>
              <a:t>的影像處理軟體如</a:t>
            </a:r>
            <a:r>
              <a:rPr lang="en-US" altLang="zh-TW" dirty="0">
                <a:solidFill>
                  <a:srgbClr val="0070C0"/>
                </a:solidFill>
              </a:rPr>
              <a:t>GIMP</a:t>
            </a:r>
            <a:r>
              <a:rPr lang="zh-TW" altLang="en-US" dirty="0"/>
              <a:t>、</a:t>
            </a:r>
            <a:r>
              <a:rPr lang="en-US" altLang="zh-TW" dirty="0" err="1">
                <a:solidFill>
                  <a:srgbClr val="0070C0"/>
                </a:solidFill>
              </a:rPr>
              <a:t>PhotoCap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0070C0"/>
                </a:solidFill>
              </a:rPr>
              <a:t>光影魔術手</a:t>
            </a:r>
            <a:r>
              <a:rPr lang="en-US" altLang="zh-TW" dirty="0"/>
              <a:t>……</a:t>
            </a:r>
            <a:r>
              <a:rPr lang="zh-TW" altLang="en-US" dirty="0"/>
              <a:t>等也都有很多人使用。因行動裝置的便利，透過手機或平板的</a:t>
            </a:r>
            <a:r>
              <a:rPr lang="en-US" altLang="zh-TW" dirty="0"/>
              <a:t>app</a:t>
            </a:r>
            <a:r>
              <a:rPr lang="zh-TW" altLang="en-US" dirty="0"/>
              <a:t>，也能快速設計獨一無二的照片。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EE79BE5-2CFE-428D-8059-F92756083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70" y="3713647"/>
            <a:ext cx="4846546" cy="28141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492F8D4D-87DF-416B-BBB8-321C1EED5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3" y="5357391"/>
            <a:ext cx="900000" cy="9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278E0C95-DA6D-47E5-9CEB-EA97B86736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89" y="5357391"/>
            <a:ext cx="900000" cy="9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7CBEDA94-E62B-4157-86D3-7F77090706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7" y="5357391"/>
            <a:ext cx="900000" cy="900000"/>
          </a:xfrm>
          <a:prstGeom prst="rect">
            <a:avLst/>
          </a:prstGeom>
        </p:spPr>
      </p:pic>
      <p:sp>
        <p:nvSpPr>
          <p:cNvPr id="19" name="矩形 1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D1D134F6-9EBF-42A3-8D88-42987E614124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ED17850B-9D14-46D3-9CB9-CC5FF6B6D4D8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5AEA7A1A-77B1-48DE-8E52-0ED745C7DF3D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26987378-16D6-4CCE-A934-31E1D8A94A79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xmlns="" id="{FFA84505-BC2D-4CBA-A898-9AC6FABEEDB7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xmlns="" id="{55CA6CB1-1E7A-48B6-B0C0-98093CD3DD23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422882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404A8A-6BEC-43FB-BCB6-EE6CB2E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 </a:t>
            </a:r>
            <a:r>
              <a:rPr lang="zh-TW" altLang="en-US" dirty="0"/>
              <a:t>版大頭人物設計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225C94E-555E-498A-A400-BD4B0D19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C5CE941-EFB2-44A6-AE0F-682309FA8D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69" y="1077170"/>
            <a:ext cx="4022303" cy="5361701"/>
          </a:xfrm>
          <a:prstGeom prst="rect">
            <a:avLst/>
          </a:prstGeom>
        </p:spPr>
      </p:pic>
      <p:sp>
        <p:nvSpPr>
          <p:cNvPr id="13" name="矩形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2C6DFFD3-F7EF-4860-9CDF-CED7E6EB5FCF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84F8C7A5-A49A-48F5-B538-0F19FC34EA2D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E9D8B5AB-B3CE-45A9-A90C-E5DF1EBEE720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82B91FEE-5B76-4C3E-BC1D-47F188F86071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B02ADADA-1DF1-42E2-A1A9-E1402BDF11E6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F4AE2EF1-651E-4867-96F0-5D2BC181D75D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  <p:sp>
        <p:nvSpPr>
          <p:cNvPr id="11" name="矩形 10"/>
          <p:cNvSpPr/>
          <p:nvPr/>
        </p:nvSpPr>
        <p:spPr>
          <a:xfrm>
            <a:off x="6158900" y="1473558"/>
            <a:ext cx="1107996" cy="4708982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outerShdw blurRad="12700" dist="38100" dir="2700000" algn="tl" rotWithShape="0">
                    <a:srgbClr val="FF5D9F"/>
                  </a:outerShdw>
                </a:effectLst>
                <a:ea typeface="微軟正黑體" panose="020B0604030504040204" pitchFamily="34" charset="-120"/>
              </a:rPr>
              <a:t>實務操作章節</a:t>
            </a:r>
          </a:p>
        </p:txBody>
      </p:sp>
      <p:sp>
        <p:nvSpPr>
          <p:cNvPr id="12" name="弧形箭號 (下彎) 11">
            <a:hlinkClick r:id="" action="ppaction://hlinkshowjump?jump=nextslide" highlightClick="1"/>
          </p:cNvPr>
          <p:cNvSpPr/>
          <p:nvPr/>
        </p:nvSpPr>
        <p:spPr>
          <a:xfrm rot="1960690">
            <a:off x="7495158" y="5456396"/>
            <a:ext cx="881392" cy="530161"/>
          </a:xfrm>
          <a:prstGeom prst="curvedDownArrow">
            <a:avLst>
              <a:gd name="adj1" fmla="val 35439"/>
              <a:gd name="adj2" fmla="val 75376"/>
              <a:gd name="adj3" fmla="val 3978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4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3-3 </a:t>
            </a:r>
            <a:r>
              <a:rPr lang="zh-TW" altLang="en-US" dirty="0"/>
              <a:t>簡報設計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45D8186-99EE-4364-AA57-C9F4FAA33639}" type="slidenum">
              <a:rPr lang="zh-TW" altLang="en-US" smtClean="0"/>
              <a:pPr algn="r"/>
              <a:t>12</a:t>
            </a:fld>
            <a:endParaRPr lang="zh-TW" altLang="en-US"/>
          </a:p>
        </p:txBody>
      </p:sp>
      <p:sp>
        <p:nvSpPr>
          <p:cNvPr id="13" name="矩形 12">
            <a:hlinkClick r:id="rId2" action="ppaction://hlinksldjump" highlightClick="1"/>
          </p:cNvPr>
          <p:cNvSpPr/>
          <p:nvPr/>
        </p:nvSpPr>
        <p:spPr>
          <a:xfrm>
            <a:off x="1267013" y="1449790"/>
            <a:ext cx="3519810" cy="9383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常見的簡報軟體</a:t>
            </a:r>
          </a:p>
        </p:txBody>
      </p:sp>
      <p:sp>
        <p:nvSpPr>
          <p:cNvPr id="27" name="矩形 2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2546744B-FE26-42BE-A9B1-D25ACADFF8EC}"/>
              </a:ext>
            </a:extLst>
          </p:cNvPr>
          <p:cNvSpPr/>
          <p:nvPr/>
        </p:nvSpPr>
        <p:spPr>
          <a:xfrm>
            <a:off x="5073236" y="1449790"/>
            <a:ext cx="3519810" cy="93830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2.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簡報設計應用實例</a:t>
            </a:r>
          </a:p>
        </p:txBody>
      </p:sp>
      <p:sp>
        <p:nvSpPr>
          <p:cNvPr id="12" name="矩形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B0728C17-10CE-4A0C-9197-49F854D00D5D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DB681D69-1400-4B9A-A3A5-8C736E68D79D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9528EC7D-2C5B-4073-A84F-37851AC65273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9125ECD1-607D-488D-882D-3B18DB1B39D5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E48D9ACD-4F9E-4DA2-BD0D-05D361869705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B3639FBB-67CC-483C-B8E4-C63538151FB7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391923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簡報設計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簡報軟體是使用率僅次於瀏覽器、郵件、文書處理的應用軟體，舉凡學校報告、教學投影、演講會議、商業提案</a:t>
            </a:r>
            <a:r>
              <a:rPr lang="en-US" altLang="zh-TW" dirty="0"/>
              <a:t>…</a:t>
            </a:r>
            <a:r>
              <a:rPr lang="zh-TW" altLang="en-US" dirty="0"/>
              <a:t>等都經常會用到簡報軟體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一個</a:t>
            </a:r>
            <a:r>
              <a:rPr lang="zh-TW" altLang="en-US" dirty="0"/>
              <a:t>成功簡報的精髓不在於內容的豐富性或完整性，而是在於</a:t>
            </a:r>
            <a:r>
              <a:rPr lang="zh-TW" altLang="en-US" dirty="0">
                <a:solidFill>
                  <a:srgbClr val="0070C0"/>
                </a:solidFill>
              </a:rPr>
              <a:t>如何能讓觀眾非常專注地聽完演說者的內容，並能使聽眾在最短時間內進入講題情境。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E108BDD7-67ED-42FC-9932-007E192FB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25"/>
          <a:stretch/>
        </p:blipFill>
        <p:spPr>
          <a:xfrm>
            <a:off x="4610100" y="4572541"/>
            <a:ext cx="4289240" cy="1886057"/>
          </a:xfrm>
          <a:prstGeom prst="rect">
            <a:avLst/>
          </a:prstGeom>
        </p:spPr>
      </p:pic>
      <p:sp>
        <p:nvSpPr>
          <p:cNvPr id="19" name="矩形 1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BC338200-EAC7-42F9-90ED-56B2C0CED329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3CF3415A-EFEC-45B5-B3D5-EEDC82F41664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18ABD694-9B0B-493F-BE9C-F31D4F566D84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EF3DD605-B827-435A-898E-A342177BA84A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310C5909-F896-4251-AC33-264AF5C84721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90235DB9-4E8D-4739-A585-6B51C3B5CFBF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40493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常見的簡報軟體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目前市面上使用率最高的簡報軟體仍以</a:t>
            </a:r>
            <a:r>
              <a:rPr lang="en-US" altLang="zh-TW" dirty="0">
                <a:solidFill>
                  <a:srgbClr val="0070C0"/>
                </a:solidFill>
              </a:rPr>
              <a:t>Microsoft PowerPoint</a:t>
            </a:r>
            <a:r>
              <a:rPr lang="zh-TW" altLang="en-US" dirty="0" smtClean="0"/>
              <a:t>為主。自由</a:t>
            </a:r>
            <a:r>
              <a:rPr lang="zh-TW" altLang="en-US" dirty="0"/>
              <a:t>軟體</a:t>
            </a:r>
            <a:r>
              <a:rPr lang="en-US" altLang="zh-TW" dirty="0"/>
              <a:t>OpenOffice.org</a:t>
            </a:r>
            <a:r>
              <a:rPr lang="zh-TW" altLang="en-US" dirty="0"/>
              <a:t>中也有一套簡報軟體稱為</a:t>
            </a:r>
            <a:r>
              <a:rPr lang="en-US" altLang="zh-TW" dirty="0">
                <a:solidFill>
                  <a:srgbClr val="0070C0"/>
                </a:solidFill>
              </a:rPr>
              <a:t>Impress</a:t>
            </a:r>
            <a:r>
              <a:rPr lang="zh-TW" altLang="en-US" dirty="0"/>
              <a:t>，在功能與操作方式上都與</a:t>
            </a:r>
            <a:r>
              <a:rPr lang="en-US" altLang="zh-TW" dirty="0"/>
              <a:t>PowerPoint</a:t>
            </a:r>
            <a:r>
              <a:rPr lang="zh-TW" altLang="en-US" dirty="0"/>
              <a:t>很</a:t>
            </a:r>
            <a:r>
              <a:rPr lang="zh-TW" altLang="en-US" dirty="0" smtClean="0"/>
              <a:t>接近，也是製作簡報時的另一種選擇。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A9922B8-491D-4315-A613-AD2E7F3A31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8" y="3429000"/>
            <a:ext cx="4059509" cy="27006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1723D65-748A-4AAC-B883-D20F5582D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84" y="3429000"/>
            <a:ext cx="3821030" cy="2700666"/>
          </a:xfrm>
          <a:prstGeom prst="rect">
            <a:avLst/>
          </a:prstGeom>
        </p:spPr>
      </p:pic>
      <p:sp>
        <p:nvSpPr>
          <p:cNvPr id="16" name="矩形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E450CC66-7D53-4954-95F2-8A57A8C6F7B7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D16F9309-170A-4AA7-9A50-0EE3B1BB5191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E716AFEE-84B4-4DE1-B077-ED7648D45FDD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8B43DF30-F1FD-4EB4-9AC1-431FAE27601E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AD961805-DCF4-4E79-B7DD-14D891B9EED3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8E1F2EFC-17CB-4A0C-B242-08738B4FFE9A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0092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404A8A-6BEC-43FB-BCB6-EE6CB2E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投影片編修：班級規定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225C94E-555E-498A-A400-BD4B0D19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08C02261-6427-4CC6-9E95-C1831E255F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0" y="1201629"/>
            <a:ext cx="3828896" cy="27080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A337565D-B6B4-444A-A5CD-0C6486B65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34" y="1201629"/>
            <a:ext cx="3828896" cy="27080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385C48EC-438A-4399-B292-1158A8D835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0" y="4002273"/>
            <a:ext cx="3828896" cy="27080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矩形 1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25ED4EC5-F224-45AC-A86E-A2F8F3881B05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D0DF7C8E-A615-491B-AE0C-C38F6C34BB25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35AB43D6-917B-4278-B6F8-0049F03939B0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A8386E13-5799-4D01-B311-66BCDD117857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347308C3-E64C-4500-BD0F-ADB754F15A6F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xmlns="" id="{2BCD5BC1-04F7-471F-8329-5230FF34659F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  <p:sp>
        <p:nvSpPr>
          <p:cNvPr id="13" name="矩形 12"/>
          <p:cNvSpPr/>
          <p:nvPr/>
        </p:nvSpPr>
        <p:spPr>
          <a:xfrm>
            <a:off x="3138389" y="5323623"/>
            <a:ext cx="48013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outerShdw blurRad="12700" dist="38100" dir="2700000" algn="tl" rotWithShape="0">
                    <a:srgbClr val="FF5D9F"/>
                  </a:outerShdw>
                </a:effectLst>
                <a:ea typeface="微軟正黑體" panose="020B0604030504040204" pitchFamily="34" charset="-120"/>
              </a:rPr>
              <a:t>實務操作章節</a:t>
            </a:r>
          </a:p>
        </p:txBody>
      </p:sp>
      <p:sp>
        <p:nvSpPr>
          <p:cNvPr id="14" name="弧形箭號 (下彎) 13">
            <a:hlinkClick r:id="" action="ppaction://hlinkshowjump?jump=nextslide" highlightClick="1"/>
          </p:cNvPr>
          <p:cNvSpPr/>
          <p:nvPr/>
        </p:nvSpPr>
        <p:spPr>
          <a:xfrm rot="1960690">
            <a:off x="8013070" y="5566374"/>
            <a:ext cx="881392" cy="530161"/>
          </a:xfrm>
          <a:prstGeom prst="curvedDownArrow">
            <a:avLst>
              <a:gd name="adj1" fmla="val 35439"/>
              <a:gd name="adj2" fmla="val 75376"/>
              <a:gd name="adj3" fmla="val 3978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7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404A8A-6BEC-43FB-BCB6-EE6CB2E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多媒體簡報：蜜蜂小故事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225C94E-555E-498A-A400-BD4B0D19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6224" y="6527770"/>
            <a:ext cx="968188" cy="2707200"/>
          </a:xfrm>
        </p:spPr>
        <p:txBody>
          <a:bodyPr/>
          <a:lstStyle/>
          <a:p>
            <a:fld id="{C45D8186-99EE-4364-AA57-C9F4FAA33639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465C39C-6205-4BBB-9CFC-8BF1C22DC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03" y="963370"/>
            <a:ext cx="3827680" cy="2707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265A39CC-34FB-4AD6-9344-2C1B094CB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32" y="963370"/>
            <a:ext cx="3827680" cy="2707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BC111EA6-5D25-4C3A-8F5D-FEB73FEC44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03" y="3820570"/>
            <a:ext cx="3827680" cy="2707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B78FABAA-9E39-426E-BA81-3DDFBDF366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32" y="3820570"/>
            <a:ext cx="3827680" cy="2707200"/>
          </a:xfrm>
          <a:prstGeom prst="rect">
            <a:avLst/>
          </a:prstGeom>
        </p:spPr>
      </p:pic>
      <p:sp>
        <p:nvSpPr>
          <p:cNvPr id="21" name="矩形 2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AFFBBEBC-5917-403A-8EE6-3A2AF882C3E0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2F650741-0D09-405D-8D38-71637844C5EF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2B6A3CF8-D828-4C8F-B53A-8F6F3F78311A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5ECD1808-26E9-4641-848E-32B8DC8561A8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xmlns="" id="{B460EDB8-38ED-4BEA-8B98-55CAFC53DF18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xmlns="" id="{88CB49F2-BAAD-47AC-804E-6B90F5C9AFFC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347177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3-4 </a:t>
            </a:r>
            <a:r>
              <a:rPr lang="zh-TW" altLang="en-US" dirty="0"/>
              <a:t>多媒體影片製作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45D8186-99EE-4364-AA57-C9F4FAA33639}" type="slidenum">
              <a:rPr lang="zh-TW" altLang="en-US" smtClean="0"/>
              <a:pPr algn="r"/>
              <a:t>17</a:t>
            </a:fld>
            <a:endParaRPr lang="zh-TW" altLang="en-US"/>
          </a:p>
        </p:txBody>
      </p:sp>
      <p:sp>
        <p:nvSpPr>
          <p:cNvPr id="13" name="矩形 12">
            <a:hlinkClick r:id="rId2" action="ppaction://hlinksldjump" highlightClick="1"/>
          </p:cNvPr>
          <p:cNvSpPr/>
          <p:nvPr/>
        </p:nvSpPr>
        <p:spPr>
          <a:xfrm>
            <a:off x="1267012" y="1449790"/>
            <a:ext cx="4185832" cy="9383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1.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認識 </a:t>
            </a:r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Windows Movie Maker</a:t>
            </a:r>
            <a:endParaRPr lang="zh-TW" altLang="en-US" sz="23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D69CB436-E7D8-46C2-9851-01B481C08D37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6F391265-6869-4C0E-ACD0-19960AB5C2F2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2CE4543C-4D03-4E7D-AFAF-B549E0BA759D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BB6DC1D6-02FA-458B-83E0-F74EF61343A1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365FD13F-B50C-490F-8A96-CB51429CDB95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7BEDDBBF-E29C-4405-80AC-FE243AEC11A6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58867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多媒體影片製作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多媒體（</a:t>
            </a:r>
            <a:r>
              <a:rPr lang="en-US" altLang="zh-TW" dirty="0">
                <a:solidFill>
                  <a:srgbClr val="0070C0"/>
                </a:solidFill>
              </a:rPr>
              <a:t>Multimedia</a:t>
            </a:r>
            <a:r>
              <a:rPr lang="zh-TW" altLang="en-US" dirty="0">
                <a:solidFill>
                  <a:srgbClr val="0070C0"/>
                </a:solidFill>
              </a:rPr>
              <a:t>）一般泛指組合兩種以上的媒體表現方式，通常使用的媒體包括文字、圖像、聲音、影片等。</a:t>
            </a:r>
            <a:r>
              <a:rPr lang="zh-TW" altLang="en-US" dirty="0"/>
              <a:t>現今網路寬頻普及，分享影片也大受歡迎，更有許多「網路」素人還因此爆紅！快點發揮你的創意，說不定你也是最紅的大明星喔！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60671A1-9DE0-4DCD-B5AB-C02E59621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44" y="4038148"/>
            <a:ext cx="5895880" cy="2489623"/>
          </a:xfrm>
          <a:prstGeom prst="rect">
            <a:avLst/>
          </a:prstGeom>
        </p:spPr>
      </p:pic>
      <p:sp>
        <p:nvSpPr>
          <p:cNvPr id="15" name="矩形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394651B9-F34B-48A9-8F3F-5B9B8D6E9F37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30127997-E474-4BD0-A9EE-A4AB1DFC98C3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F955AAE6-95FA-4308-BD97-A0291FBE1F2F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EE0E368E-B709-4AED-A6D6-203298E73695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290C45A5-2314-4E36-A007-77AFF6948604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CC73E605-41AB-4970-A710-3BFA8DFC3A9E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364242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3-1 </a:t>
            </a:r>
            <a:r>
              <a:rPr lang="zh-TW" altLang="en-US" dirty="0"/>
              <a:t>文書處理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45D8186-99EE-4364-AA57-C9F4FAA33639}" type="slidenum">
              <a:rPr lang="zh-TW" altLang="en-US" smtClean="0"/>
              <a:pPr algn="r"/>
              <a:t>1</a:t>
            </a:fld>
            <a:endParaRPr lang="zh-TW" altLang="en-US"/>
          </a:p>
        </p:txBody>
      </p:sp>
      <p:sp>
        <p:nvSpPr>
          <p:cNvPr id="13" name="矩形 12">
            <a:hlinkClick r:id="rId2" action="ppaction://hlinksldjump" highlightClick="1"/>
          </p:cNvPr>
          <p:cNvSpPr/>
          <p:nvPr/>
        </p:nvSpPr>
        <p:spPr>
          <a:xfrm>
            <a:off x="1267013" y="1449790"/>
            <a:ext cx="3519810" cy="9383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認識文書處理軟體</a:t>
            </a:r>
          </a:p>
        </p:txBody>
      </p:sp>
      <p:sp>
        <p:nvSpPr>
          <p:cNvPr id="27" name="矩形 2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2546744B-FE26-42BE-A9B1-D25ACADFF8EC}"/>
              </a:ext>
            </a:extLst>
          </p:cNvPr>
          <p:cNvSpPr/>
          <p:nvPr/>
        </p:nvSpPr>
        <p:spPr>
          <a:xfrm>
            <a:off x="5073236" y="1449790"/>
            <a:ext cx="3519810" cy="93830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2.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文書處理應用實例</a:t>
            </a:r>
          </a:p>
        </p:txBody>
      </p:sp>
      <p:sp>
        <p:nvSpPr>
          <p:cNvPr id="14" name="矩形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B8D6144D-E422-4C88-BA78-678B42FA708E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D8833FC1-AE92-4F3F-B1B8-CBA7A92010F3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7D5B7398-5795-45F0-B5A4-98E01F590961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BB3C336C-D120-439D-A182-B35F1CA73F2E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0F987736-AD95-48EC-B8FF-CE302C97A75F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E5CB2BF8-5C37-4A41-9BFF-295FA4472334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40004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</a:t>
            </a:r>
            <a:r>
              <a:rPr lang="en-US" altLang="zh-TW" dirty="0"/>
              <a:t>Windows Movie Maker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Windows Movie Maker </a:t>
            </a:r>
            <a:r>
              <a:rPr lang="zh-TW" altLang="en-US" dirty="0"/>
              <a:t>是隨附在</a:t>
            </a:r>
            <a:r>
              <a:rPr lang="en-US" altLang="zh-TW" dirty="0"/>
              <a:t>〔Windows </a:t>
            </a:r>
            <a:r>
              <a:rPr lang="zh-TW" altLang="en-US" dirty="0"/>
              <a:t>程式集 </a:t>
            </a:r>
            <a:r>
              <a:rPr lang="en-US" altLang="zh-TW" dirty="0"/>
              <a:t>2012〕</a:t>
            </a:r>
            <a:r>
              <a:rPr lang="zh-TW" altLang="en-US" dirty="0"/>
              <a:t>中的一套免費軟體 ，</a:t>
            </a:r>
            <a:r>
              <a:rPr lang="en-US" altLang="zh-TW" dirty="0"/>
              <a:t>Movie Maker </a:t>
            </a:r>
            <a:r>
              <a:rPr lang="zh-TW" altLang="en-US" dirty="0"/>
              <a:t>不僅使用簡單 ，還能快速做出許多動畫與視覺效果呢 ！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5DD2F58-5092-44FC-97C7-5ACF7D56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46" y="2856237"/>
            <a:ext cx="6719582" cy="3581154"/>
          </a:xfrm>
          <a:prstGeom prst="rect">
            <a:avLst/>
          </a:prstGeom>
        </p:spPr>
      </p:pic>
      <p:sp>
        <p:nvSpPr>
          <p:cNvPr id="13" name="矩形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902C0F58-AF73-412D-881E-44EEA980C9B4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34419DB0-1ECA-46EA-9A73-9FBD5C50100D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326AAABC-FDA3-4A16-83C1-FC285B290FE4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532F293D-F364-4AC0-BB73-EFD93AEE0EC4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37C21038-659A-4D15-B676-E9A82F38FE79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FC67AB69-4852-4D19-B614-0FB9FA391C5B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  <p:sp>
        <p:nvSpPr>
          <p:cNvPr id="12" name="矩形 11"/>
          <p:cNvSpPr/>
          <p:nvPr/>
        </p:nvSpPr>
        <p:spPr>
          <a:xfrm>
            <a:off x="2526580" y="5605185"/>
            <a:ext cx="48013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outerShdw blurRad="12700" dist="38100" dir="2700000" algn="tl" rotWithShape="0">
                    <a:srgbClr val="FF5D9F"/>
                  </a:outerShdw>
                </a:effectLst>
                <a:ea typeface="微軟正黑體" panose="020B0604030504040204" pitchFamily="34" charset="-120"/>
              </a:rPr>
              <a:t>實務操作章節</a:t>
            </a:r>
          </a:p>
        </p:txBody>
      </p:sp>
      <p:sp>
        <p:nvSpPr>
          <p:cNvPr id="20" name="弧形箭號 (下彎) 19">
            <a:hlinkClick r:id="" action="ppaction://hlinkshowjump?jump=nextslide" highlightClick="1"/>
          </p:cNvPr>
          <p:cNvSpPr/>
          <p:nvPr/>
        </p:nvSpPr>
        <p:spPr>
          <a:xfrm rot="1960690">
            <a:off x="7833032" y="5865121"/>
            <a:ext cx="881392" cy="530161"/>
          </a:xfrm>
          <a:prstGeom prst="curvedDownArrow">
            <a:avLst>
              <a:gd name="adj1" fmla="val 35439"/>
              <a:gd name="adj2" fmla="val 75376"/>
              <a:gd name="adj3" fmla="val 3978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72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3-5 </a:t>
            </a:r>
            <a:r>
              <a:rPr lang="zh-TW" altLang="en-US" dirty="0"/>
              <a:t>網頁製作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45D8186-99EE-4364-AA57-C9F4FAA33639}" type="slidenum">
              <a:rPr lang="zh-TW" altLang="en-US" smtClean="0"/>
              <a:pPr algn="r"/>
              <a:t>20</a:t>
            </a:fld>
            <a:endParaRPr lang="zh-TW" altLang="en-US"/>
          </a:p>
        </p:txBody>
      </p:sp>
      <p:sp>
        <p:nvSpPr>
          <p:cNvPr id="13" name="矩形 12">
            <a:hlinkClick r:id="rId2" action="ppaction://hlinksldjump" highlightClick="1"/>
          </p:cNvPr>
          <p:cNvSpPr/>
          <p:nvPr/>
        </p:nvSpPr>
        <p:spPr>
          <a:xfrm>
            <a:off x="1267013" y="1449790"/>
            <a:ext cx="3519810" cy="9383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1.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認識 </a:t>
            </a:r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HTML</a:t>
            </a:r>
            <a:endParaRPr lang="zh-TW" altLang="en-US" sz="23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2546744B-FE26-42BE-A9B1-D25ACADFF8EC}"/>
              </a:ext>
            </a:extLst>
          </p:cNvPr>
          <p:cNvSpPr/>
          <p:nvPr/>
        </p:nvSpPr>
        <p:spPr>
          <a:xfrm>
            <a:off x="5073236" y="1449790"/>
            <a:ext cx="3519810" cy="93830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2. Dreamweaver </a:t>
            </a:r>
            <a:b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   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網頁設計初體驗</a:t>
            </a:r>
          </a:p>
        </p:txBody>
      </p:sp>
      <p:sp>
        <p:nvSpPr>
          <p:cNvPr id="12" name="矩形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E3B5EC68-7458-43EA-B334-E6F911955A25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7AFAF5EF-EE83-434C-BB57-FD02CBFB150C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33032467-E782-44AD-8004-8F8409AC056A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5515AA40-2FE1-43C0-8457-E446ED05E454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187F63A5-2A0E-4E42-B7AC-D7EDED1AE498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8C5CFBCA-6179-4C65-956F-9AB8FF00A083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343420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</a:rPr>
              <a:t>認識 </a:t>
            </a:r>
            <a:r>
              <a:rPr lang="en-US" altLang="zh-TW" dirty="0">
                <a:latin typeface="Arial" panose="020B0604020202020204" pitchFamily="34" charset="0"/>
              </a:rPr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我們一般所說的網頁，其實就是一種由</a:t>
            </a:r>
            <a:r>
              <a:rPr lang="zh-TW" altLang="en-US" dirty="0">
                <a:solidFill>
                  <a:srgbClr val="0070C0"/>
                </a:solidFill>
              </a:rPr>
              <a:t>超文件標示語言</a:t>
            </a:r>
            <a:r>
              <a:rPr lang="zh-TW" altLang="en-US" dirty="0"/>
              <a:t>（</a:t>
            </a:r>
            <a:r>
              <a:rPr lang="en-US" altLang="zh-TW" dirty="0"/>
              <a:t>Hyper Text Markup Language, </a:t>
            </a:r>
            <a:r>
              <a:rPr lang="en-US" altLang="zh-TW" dirty="0">
                <a:solidFill>
                  <a:srgbClr val="0070C0"/>
                </a:solidFill>
              </a:rPr>
              <a:t>HTML</a:t>
            </a:r>
            <a:r>
              <a:rPr lang="zh-TW" altLang="en-US" dirty="0"/>
              <a:t>）所寫成的特殊</a:t>
            </a:r>
            <a:r>
              <a:rPr lang="zh-TW" altLang="en-US" dirty="0" smtClean="0"/>
              <a:t>文件。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/>
              <a:t>最大</a:t>
            </a:r>
            <a:r>
              <a:rPr lang="zh-TW" altLang="en-US" dirty="0"/>
              <a:t>特色是提供</a:t>
            </a:r>
            <a:r>
              <a:rPr lang="zh-TW" altLang="en-US" dirty="0">
                <a:solidFill>
                  <a:srgbClr val="0070C0"/>
                </a:solidFill>
              </a:rPr>
              <a:t>超連結</a:t>
            </a:r>
            <a:r>
              <a:rPr lang="zh-TW" altLang="en-US" dirty="0"/>
              <a:t>（</a:t>
            </a:r>
            <a:r>
              <a:rPr lang="en-US" altLang="zh-TW" dirty="0"/>
              <a:t>hyperlink</a:t>
            </a:r>
            <a:r>
              <a:rPr lang="zh-TW" altLang="en-US" dirty="0"/>
              <a:t>）功能，</a:t>
            </a:r>
            <a:r>
              <a:rPr lang="zh-TW" altLang="en-US" dirty="0" smtClean="0"/>
              <a:t>當滑鼠</a:t>
            </a:r>
            <a:r>
              <a:rPr lang="zh-TW" altLang="en-US" dirty="0"/>
              <a:t>游標移至提供超連結服務的文字或圖片上時，游標會變成</a:t>
            </a:r>
            <a:r>
              <a:rPr lang="zh-TW" altLang="en-US" dirty="0">
                <a:solidFill>
                  <a:srgbClr val="0070C0"/>
                </a:solidFill>
              </a:rPr>
              <a:t>手指的形狀</a:t>
            </a:r>
            <a:r>
              <a:rPr lang="zh-TW" altLang="en-US" dirty="0"/>
              <a:t>，這時按下</a:t>
            </a:r>
            <a:r>
              <a:rPr lang="zh-TW" altLang="en-US" dirty="0">
                <a:solidFill>
                  <a:srgbClr val="0070C0"/>
                </a:solidFill>
              </a:rPr>
              <a:t>滑鼠左鍵</a:t>
            </a:r>
            <a:r>
              <a:rPr lang="zh-TW" altLang="en-US" dirty="0"/>
              <a:t>即可連結至指定的網頁或是</a:t>
            </a:r>
            <a:r>
              <a:rPr lang="zh-TW" altLang="en-US" dirty="0" smtClean="0"/>
              <a:t>啟動其他</a:t>
            </a:r>
            <a:r>
              <a:rPr lang="zh-TW" altLang="en-US" dirty="0"/>
              <a:t>的特殊</a:t>
            </a:r>
            <a:r>
              <a:rPr lang="zh-TW" altLang="en-US" dirty="0" smtClean="0"/>
              <a:t>服務（</a:t>
            </a:r>
            <a:r>
              <a:rPr lang="zh-TW" altLang="en-US" dirty="0"/>
              <a:t>例如：下載檔案、播放影片、送出表單</a:t>
            </a:r>
            <a:r>
              <a:rPr lang="en-US" altLang="zh-TW" dirty="0"/>
              <a:t>……</a:t>
            </a:r>
            <a:r>
              <a:rPr lang="zh-TW" altLang="en-US" dirty="0"/>
              <a:t>等）。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CAD94F5-DA97-4EC8-9D12-DCD5829088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07" y="4919321"/>
            <a:ext cx="2541193" cy="1645323"/>
          </a:xfrm>
          <a:prstGeom prst="rect">
            <a:avLst/>
          </a:prstGeom>
        </p:spPr>
      </p:pic>
      <p:sp>
        <p:nvSpPr>
          <p:cNvPr id="14" name="矩形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7FE24B61-ED67-4466-ABBE-815A631C1A2B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605436E7-371E-4DF9-BC11-89042A2605A6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A7179510-C20E-4493-B7CF-220EDEEDBE9F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503082BF-3DC1-40BB-927F-0A8CD50F1F57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687B7BDF-F4E4-463A-BCC2-ACB8CE32C6E0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B0C471A3-4D9B-43DA-ABAF-D228EC271F55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6883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</a:rPr>
              <a:t>認識 </a:t>
            </a:r>
            <a:r>
              <a:rPr lang="en-US" altLang="zh-TW" dirty="0">
                <a:latin typeface="Arial" panose="020B0604020202020204" pitchFamily="34" charset="0"/>
              </a:rPr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HTML</a:t>
            </a:r>
            <a:r>
              <a:rPr lang="zh-TW" altLang="en-US" dirty="0">
                <a:solidFill>
                  <a:srgbClr val="0070C0"/>
                </a:solidFill>
              </a:rPr>
              <a:t>文件其實只是單純的文字檔</a:t>
            </a:r>
            <a:r>
              <a:rPr lang="zh-TW" altLang="en-US" dirty="0"/>
              <a:t>，只要使用最簡單的「記事本」程式就能編輯，但如果透過瀏覽器（如：</a:t>
            </a:r>
            <a:r>
              <a:rPr lang="en-US" altLang="zh-TW" dirty="0"/>
              <a:t>Firefox</a:t>
            </a:r>
            <a:r>
              <a:rPr lang="zh-TW" altLang="en-US" dirty="0"/>
              <a:t>、</a:t>
            </a:r>
            <a:r>
              <a:rPr lang="en-US" altLang="zh-TW" dirty="0"/>
              <a:t>Chrome</a:t>
            </a:r>
            <a:r>
              <a:rPr lang="zh-TW" altLang="en-US" dirty="0"/>
              <a:t>等）讀取這種標記語言時，就會將它轉換成圖文並茂的網頁畫面。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B28D13E-DEAC-46D2-8952-F63BFEE1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08" y="3446918"/>
            <a:ext cx="6349935" cy="2990473"/>
          </a:xfrm>
          <a:prstGeom prst="rect">
            <a:avLst/>
          </a:prstGeom>
        </p:spPr>
      </p:pic>
      <p:sp>
        <p:nvSpPr>
          <p:cNvPr id="14" name="矩形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C58FC88A-2E26-4AAA-B6BF-9C6CC054C97B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2CF5CEB2-E5D1-4862-823C-A065FCE67CF5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7A75DCE3-67BD-4EE5-AF72-82F0340EF4BF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9E48AE72-1F0F-4E3B-B66D-6545CC4143C1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8A7EA58C-4A48-4709-958D-B9B1A9FCE6C6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5D10FFAC-F537-4FE0-84E0-65D051A5454C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60079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HTML </a:t>
            </a:r>
            <a:r>
              <a:rPr lang="zh-TW" altLang="en-US" dirty="0">
                <a:latin typeface="Arial" panose="020B0604020202020204" pitchFamily="34" charset="0"/>
              </a:rPr>
              <a:t>標籤說明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4" name="矩形 1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xmlns="" id="{C58FC88A-2E26-4AAA-B6BF-9C6CC054C97B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2CF5CEB2-E5D1-4862-823C-A065FCE67CF5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7A75DCE3-67BD-4EE5-AF72-82F0340EF4BF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9E48AE72-1F0F-4E3B-B66D-6545CC4143C1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8A7EA58C-4A48-4709-958D-B9B1A9FCE6C6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5D10FFAC-F537-4FE0-84E0-65D051A5454C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574763"/>
              </p:ext>
            </p:extLst>
          </p:nvPr>
        </p:nvGraphicFramePr>
        <p:xfrm>
          <a:off x="1022350" y="1643363"/>
          <a:ext cx="776605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/>
                <a:gridCol w="4851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="0" i="0" u="none" strike="noStrike" kern="1200" baseline="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&lt;html&gt;…&lt;/html&gt;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i="0" u="none" strike="noStrike" kern="1200" baseline="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HTML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文件的開始與結束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&lt;head&gt;…&lt;/head&gt;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文件標頭資訊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&lt;title&gt;…&lt;/title&gt;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網頁標題文字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&lt;body&gt;…&lt;/body&gt;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網頁的主體內容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&lt;h1&gt;…&lt;/h1&gt;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表示為「標題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」樣式，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h1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字體最大，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h6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最小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br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</a:t>
                      </a:r>
                    </a:p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&lt;p&gt;</a:t>
                      </a:r>
                    </a:p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&lt;p&gt;……&lt;/p&gt;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強制斷行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br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新增段落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(p)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或為段落文字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&lt;b&gt;…&lt;/b&gt;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粗體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73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HTML </a:t>
            </a:r>
            <a:r>
              <a:rPr lang="zh-TW" altLang="en-US" dirty="0">
                <a:latin typeface="Arial" panose="020B0604020202020204" pitchFamily="34" charset="0"/>
              </a:rPr>
              <a:t>標籤說明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4" name="矩形 1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xmlns="" id="{C58FC88A-2E26-4AAA-B6BF-9C6CC054C97B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2CF5CEB2-E5D1-4862-823C-A065FCE67CF5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7A75DCE3-67BD-4EE5-AF72-82F0340EF4BF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9E48AE72-1F0F-4E3B-B66D-6545CC4143C1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8A7EA58C-4A48-4709-958D-B9B1A9FCE6C6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5D10FFAC-F537-4FE0-84E0-65D051A5454C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084255"/>
              </p:ext>
            </p:extLst>
          </p:nvPr>
        </p:nvGraphicFramePr>
        <p:xfrm>
          <a:off x="1009650" y="1668763"/>
          <a:ext cx="791845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8332"/>
                <a:gridCol w="30301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&gt;…&lt;/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</a:t>
                      </a:r>
                    </a:p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&lt;u&gt;…&lt;/u&gt;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斜體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底線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(u)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&lt;table&gt;…&lt;/table&gt;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在文件中插入表格，需搭配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列、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&lt;td&gt;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img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src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= "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圖片檔名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 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屬性值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插入圖片並設定圖片屬性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&lt;a 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href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= "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完整網址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"&gt;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圖片或文字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&lt;/a&gt;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建立超連結選項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&lt;center&gt;…&lt;/center&gt;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範圍內的物件置中對齊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06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>
                <a:solidFill>
                  <a:prstClr val="black"/>
                </a:solidFill>
              </a:rPr>
              <a:pPr/>
              <a:t>25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1" name="文字版面配置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小強想要設定超連結，當點選超連結文字時，可以連結至「首頁」書籤，請問下列何者是正確的語法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  <p:grpSp>
        <p:nvGrpSpPr>
          <p:cNvPr id="43" name="A"/>
          <p:cNvGrpSpPr/>
          <p:nvPr/>
        </p:nvGrpSpPr>
        <p:grpSpPr>
          <a:xfrm>
            <a:off x="2107855" y="5076374"/>
            <a:ext cx="3259530" cy="672412"/>
            <a:chOff x="2631154" y="4793600"/>
            <a:chExt cx="3259530" cy="672412"/>
          </a:xfrm>
        </p:grpSpPr>
        <p:sp>
          <p:nvSpPr>
            <p:cNvPr id="37" name="摺角紙張 36"/>
            <p:cNvSpPr/>
            <p:nvPr/>
          </p:nvSpPr>
          <p:spPr>
            <a:xfrm>
              <a:off x="3082684" y="4793600"/>
              <a:ext cx="2808000" cy="645459"/>
            </a:xfrm>
            <a:prstGeom prst="foldedCorner">
              <a:avLst>
                <a:gd name="adj" fmla="val 2291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ts val="2000"/>
                </a:lnSpc>
              </a:pPr>
              <a:endParaRPr lang="zh-TW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38" name="摺角紙張 37"/>
            <p:cNvSpPr/>
            <p:nvPr/>
          </p:nvSpPr>
          <p:spPr>
            <a:xfrm rot="20664196">
              <a:off x="2642248" y="4820553"/>
              <a:ext cx="672774" cy="645459"/>
            </a:xfrm>
            <a:prstGeom prst="foldedCorner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267633" y="4960822"/>
              <a:ext cx="2356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&lt;a </a:t>
              </a:r>
              <a:r>
                <a:rPr lang="en-US" altLang="zh-TW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href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="# </a:t>
              </a:r>
              <a:r>
                <a:rPr lang="zh-TW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首頁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"&gt; </a:t>
              </a:r>
              <a:r>
                <a:rPr lang="zh-TW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首頁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&lt;/a&gt;</a:t>
              </a:r>
              <a:endParaRPr lang="zh-TW" altLang="en-US" sz="1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 rot="20516480">
              <a:off x="2631154" y="4831136"/>
              <a:ext cx="4844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rgbClr val="ED7D31">
                      <a:lumMod val="50000"/>
                    </a:srgbClr>
                  </a:solidFill>
                  <a:latin typeface="Arial Black" panose="020B0A04020102020204" pitchFamily="34" charset="0"/>
                </a:rPr>
                <a:t>A</a:t>
              </a:r>
              <a:endParaRPr lang="zh-TW" altLang="en-US" sz="3000" dirty="0">
                <a:solidFill>
                  <a:srgbClr val="ED7D31">
                    <a:lumMod val="50000"/>
                  </a:srgb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4" name="B"/>
          <p:cNvGrpSpPr/>
          <p:nvPr/>
        </p:nvGrpSpPr>
        <p:grpSpPr>
          <a:xfrm>
            <a:off x="5508469" y="5076374"/>
            <a:ext cx="3259531" cy="672412"/>
            <a:chOff x="2631154" y="4793600"/>
            <a:chExt cx="3259531" cy="672412"/>
          </a:xfrm>
        </p:grpSpPr>
        <p:sp>
          <p:nvSpPr>
            <p:cNvPr id="45" name="摺角紙張 44"/>
            <p:cNvSpPr/>
            <p:nvPr/>
          </p:nvSpPr>
          <p:spPr>
            <a:xfrm>
              <a:off x="3082685" y="4793600"/>
              <a:ext cx="2808000" cy="645459"/>
            </a:xfrm>
            <a:prstGeom prst="foldedCorner">
              <a:avLst>
                <a:gd name="adj" fmla="val 2291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ts val="2000"/>
                </a:lnSpc>
              </a:pPr>
              <a:endParaRPr lang="zh-TW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6" name="摺角紙張 45"/>
            <p:cNvSpPr/>
            <p:nvPr/>
          </p:nvSpPr>
          <p:spPr>
            <a:xfrm rot="20664196">
              <a:off x="2642248" y="4820553"/>
              <a:ext cx="672774" cy="645459"/>
            </a:xfrm>
            <a:prstGeom prst="foldedCorner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267633" y="4960822"/>
              <a:ext cx="2425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&lt;a </a:t>
              </a:r>
              <a:r>
                <a:rPr lang="en-US" altLang="zh-TW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href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="#Home"&gt; </a:t>
              </a:r>
              <a:r>
                <a:rPr lang="zh-TW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首頁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&lt;/a&gt;</a:t>
              </a:r>
              <a:endParaRPr lang="zh-TW" altLang="en-US" sz="1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20516480">
              <a:off x="2631154" y="4831136"/>
              <a:ext cx="4844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rgbClr val="ED7D31">
                      <a:lumMod val="50000"/>
                    </a:srgbClr>
                  </a:solidFill>
                  <a:latin typeface="Arial Black" panose="020B0A04020102020204" pitchFamily="34" charset="0"/>
                </a:rPr>
                <a:t>B</a:t>
              </a:r>
              <a:endParaRPr lang="zh-TW" altLang="en-US" sz="3000" dirty="0">
                <a:solidFill>
                  <a:srgbClr val="ED7D31">
                    <a:lumMod val="50000"/>
                  </a:srgb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9" name="C"/>
          <p:cNvGrpSpPr/>
          <p:nvPr/>
        </p:nvGrpSpPr>
        <p:grpSpPr>
          <a:xfrm>
            <a:off x="2107855" y="5945512"/>
            <a:ext cx="3259530" cy="672412"/>
            <a:chOff x="2631154" y="4793600"/>
            <a:chExt cx="3259530" cy="672412"/>
          </a:xfrm>
        </p:grpSpPr>
        <p:sp>
          <p:nvSpPr>
            <p:cNvPr id="50" name="摺角紙張 49"/>
            <p:cNvSpPr/>
            <p:nvPr/>
          </p:nvSpPr>
          <p:spPr>
            <a:xfrm>
              <a:off x="3082684" y="4793600"/>
              <a:ext cx="2808000" cy="645459"/>
            </a:xfrm>
            <a:prstGeom prst="foldedCorner">
              <a:avLst>
                <a:gd name="adj" fmla="val 2291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ts val="2000"/>
                </a:lnSpc>
              </a:pPr>
              <a:endParaRPr lang="zh-TW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51" name="摺角紙張 50"/>
            <p:cNvSpPr/>
            <p:nvPr/>
          </p:nvSpPr>
          <p:spPr>
            <a:xfrm rot="20664196">
              <a:off x="2642248" y="4820553"/>
              <a:ext cx="672774" cy="645459"/>
            </a:xfrm>
            <a:prstGeom prst="foldedCorner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267633" y="4960822"/>
              <a:ext cx="2257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&lt;a </a:t>
              </a:r>
              <a:r>
                <a:rPr lang="en-US" altLang="zh-TW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href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=" </a:t>
              </a:r>
              <a:r>
                <a:rPr lang="zh-TW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首頁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"&gt; </a:t>
              </a:r>
              <a:r>
                <a:rPr lang="zh-TW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首頁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&lt;/a&gt;</a:t>
              </a:r>
              <a:endParaRPr lang="zh-TW" altLang="en-US" sz="1400" dirty="0"/>
            </a:p>
          </p:txBody>
        </p:sp>
        <p:sp>
          <p:nvSpPr>
            <p:cNvPr id="53" name="文字方塊 52"/>
            <p:cNvSpPr txBox="1"/>
            <p:nvPr/>
          </p:nvSpPr>
          <p:spPr>
            <a:xfrm rot="20516480">
              <a:off x="2631154" y="4831136"/>
              <a:ext cx="4844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rgbClr val="ED7D31">
                      <a:lumMod val="50000"/>
                    </a:srgbClr>
                  </a:solidFill>
                  <a:latin typeface="Arial Black" panose="020B0A04020102020204" pitchFamily="34" charset="0"/>
                </a:rPr>
                <a:t>C</a:t>
              </a:r>
              <a:endParaRPr lang="zh-TW" altLang="en-US" sz="3000" dirty="0">
                <a:solidFill>
                  <a:srgbClr val="ED7D31">
                    <a:lumMod val="50000"/>
                  </a:srgb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4" name="D"/>
          <p:cNvGrpSpPr/>
          <p:nvPr/>
        </p:nvGrpSpPr>
        <p:grpSpPr>
          <a:xfrm>
            <a:off x="5508469" y="5958212"/>
            <a:ext cx="3281755" cy="659712"/>
            <a:chOff x="2631154" y="4806300"/>
            <a:chExt cx="3281755" cy="659712"/>
          </a:xfrm>
        </p:grpSpPr>
        <p:sp>
          <p:nvSpPr>
            <p:cNvPr id="55" name="摺角紙張 54"/>
            <p:cNvSpPr/>
            <p:nvPr/>
          </p:nvSpPr>
          <p:spPr>
            <a:xfrm>
              <a:off x="3082684" y="4806300"/>
              <a:ext cx="2808000" cy="645459"/>
            </a:xfrm>
            <a:prstGeom prst="foldedCorner">
              <a:avLst>
                <a:gd name="adj" fmla="val 2291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ts val="2000"/>
                </a:lnSpc>
              </a:pPr>
              <a:endParaRPr lang="zh-TW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56" name="摺角紙張 55"/>
            <p:cNvSpPr/>
            <p:nvPr/>
          </p:nvSpPr>
          <p:spPr>
            <a:xfrm rot="20664196">
              <a:off x="2642248" y="4820553"/>
              <a:ext cx="672774" cy="645459"/>
            </a:xfrm>
            <a:prstGeom prst="foldedCorner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3267633" y="4960822"/>
              <a:ext cx="2645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&lt;a </a:t>
              </a:r>
              <a:r>
                <a:rPr lang="en-US" altLang="zh-TW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href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=" </a:t>
              </a:r>
              <a:r>
                <a:rPr lang="zh-TW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首頁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.html"&gt; </a:t>
              </a:r>
              <a:r>
                <a:rPr lang="zh-TW" altLang="en-US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首頁</a:t>
              </a:r>
              <a:r>
                <a:rPr lang="en-US" altLang="zh-TW" sz="14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&lt;/a&gt;</a:t>
              </a:r>
              <a:endParaRPr lang="zh-TW" altLang="en-US" sz="1400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 rot="20516480">
              <a:off x="2631154" y="4831136"/>
              <a:ext cx="4844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rgbClr val="ED7D31">
                      <a:lumMod val="50000"/>
                    </a:srgbClr>
                  </a:solidFill>
                  <a:latin typeface="Arial Black" panose="020B0A04020102020204" pitchFamily="34" charset="0"/>
                </a:rPr>
                <a:t>D</a:t>
              </a:r>
              <a:endParaRPr lang="zh-TW" altLang="en-US" sz="3000" dirty="0">
                <a:solidFill>
                  <a:srgbClr val="ED7D31">
                    <a:lumMod val="50000"/>
                  </a:srgb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" name="圓角矩形 1">
            <a:hlinkClick r:id="" action="ppaction://hlinkshowjump?jump=nextslide"/>
          </p:cNvPr>
          <p:cNvSpPr/>
          <p:nvPr/>
        </p:nvSpPr>
        <p:spPr>
          <a:xfrm>
            <a:off x="7834433" y="4190617"/>
            <a:ext cx="1056068" cy="49159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2714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下一頁</a:t>
            </a:r>
          </a:p>
        </p:txBody>
      </p:sp>
      <p:sp>
        <p:nvSpPr>
          <p:cNvPr id="70" name="BG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62" name="Righ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4117" y="1728069"/>
            <a:ext cx="3395766" cy="340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Wro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847" y="2032895"/>
            <a:ext cx="2798307" cy="2792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4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0" grpId="6" animBg="1"/>
      <p:bldP spid="70" grpId="7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D2AC483-6861-44F0-9BEE-90A9F2CC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建立網站（以 </a:t>
            </a:r>
            <a:r>
              <a:rPr lang="en-US" altLang="zh-TW" sz="3600" dirty="0"/>
              <a:t>Dreamweaver</a:t>
            </a:r>
            <a:r>
              <a:rPr lang="zh-TW" altLang="en-US" sz="3600" dirty="0"/>
              <a:t>為例）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AA17808-AAA9-434C-8142-02F200F9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F959650-8E43-425B-BF2A-E101CC8DF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94"/>
          <a:stretch/>
        </p:blipFill>
        <p:spPr>
          <a:xfrm>
            <a:off x="964733" y="1307305"/>
            <a:ext cx="4261608" cy="28004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F36E769-93C0-43C7-90AA-36D946038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19"/>
          <a:stretch/>
        </p:blipFill>
        <p:spPr>
          <a:xfrm>
            <a:off x="4656675" y="2118838"/>
            <a:ext cx="4286773" cy="2800483"/>
          </a:xfrm>
          <a:prstGeom prst="rect">
            <a:avLst/>
          </a:prstGeom>
        </p:spPr>
      </p:pic>
      <p:sp>
        <p:nvSpPr>
          <p:cNvPr id="13" name="矩形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E464E628-D381-4909-9EBF-F62A314F87B4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421AB2DD-5715-438A-8AC2-EBE2B727369C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046B4EB7-3189-4BFB-8D2C-D7DB92D1C211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47EBBCFC-D50B-4B79-88B0-18DE09CDF279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76523B0E-8654-4403-BC91-924A0862C583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198351CB-D60D-40EF-9810-6FDDDE05ED29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  <p:sp>
        <p:nvSpPr>
          <p:cNvPr id="12" name="矩形 11"/>
          <p:cNvSpPr/>
          <p:nvPr/>
        </p:nvSpPr>
        <p:spPr>
          <a:xfrm>
            <a:off x="1312978" y="5287621"/>
            <a:ext cx="48013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outerShdw blurRad="12700" dist="38100" dir="2700000" algn="tl" rotWithShape="0">
                    <a:srgbClr val="FF5D9F"/>
                  </a:outerShdw>
                </a:effectLst>
                <a:ea typeface="微軟正黑體" panose="020B0604030504040204" pitchFamily="34" charset="-120"/>
              </a:rPr>
              <a:t>實務操作章節</a:t>
            </a:r>
          </a:p>
        </p:txBody>
      </p:sp>
      <p:sp>
        <p:nvSpPr>
          <p:cNvPr id="19" name="弧形箭號 (下彎) 18">
            <a:hlinkClick r:id="" action="ppaction://hlinkshowjump?jump=nextslide" highlightClick="1"/>
          </p:cNvPr>
          <p:cNvSpPr/>
          <p:nvPr/>
        </p:nvSpPr>
        <p:spPr>
          <a:xfrm rot="1960690">
            <a:off x="6619430" y="5547557"/>
            <a:ext cx="881392" cy="530161"/>
          </a:xfrm>
          <a:prstGeom prst="curvedDownArrow">
            <a:avLst>
              <a:gd name="adj1" fmla="val 35439"/>
              <a:gd name="adj2" fmla="val 75376"/>
              <a:gd name="adj3" fmla="val 3978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報給你知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45D8186-99EE-4364-AA57-C9F4FAA33639}" type="slidenum">
              <a:rPr lang="zh-TW" altLang="en-US" smtClean="0"/>
              <a:pPr algn="r"/>
              <a:t>27</a:t>
            </a:fld>
            <a:endParaRPr lang="zh-TW" altLang="en-US"/>
          </a:p>
        </p:txBody>
      </p:sp>
      <p:sp>
        <p:nvSpPr>
          <p:cNvPr id="13" name="矩形 12">
            <a:hlinkClick r:id="rId2" action="ppaction://hlinksldjump" highlightClick="1"/>
          </p:cNvPr>
          <p:cNvSpPr/>
          <p:nvPr/>
        </p:nvSpPr>
        <p:spPr>
          <a:xfrm>
            <a:off x="1267013" y="1449790"/>
            <a:ext cx="3519810" cy="938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認識 </a:t>
            </a:r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RGB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與 </a:t>
            </a:r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CMYK</a:t>
            </a:r>
            <a:endParaRPr lang="zh-TW" altLang="en-US" sz="23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2546744B-FE26-42BE-A9B1-D25ACADFF8EC}"/>
              </a:ext>
            </a:extLst>
          </p:cNvPr>
          <p:cNvSpPr/>
          <p:nvPr/>
        </p:nvSpPr>
        <p:spPr>
          <a:xfrm>
            <a:off x="5073236" y="1449790"/>
            <a:ext cx="3519810" cy="938305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2.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串流技術</a:t>
            </a:r>
          </a:p>
        </p:txBody>
      </p:sp>
      <p:sp>
        <p:nvSpPr>
          <p:cNvPr id="12" name="矩形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B8FA1987-B749-4098-8579-8F24E3133CEF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CDB63BDD-5B98-4A83-B12D-9B4C01B78BB1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38D77639-7E50-4605-8146-48E4D310DFD0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D7657BF5-F0BE-40EF-9D2A-33E0671B32AB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A05664EC-EEA9-4728-8877-1C93205F881D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F2D5235B-66BE-4E42-9D58-B8EB0D3C7953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542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551EF70-A7FB-48D1-8649-9D01C23C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</a:rPr>
              <a:t>認識 </a:t>
            </a:r>
            <a:r>
              <a:rPr lang="en-US" altLang="zh-TW" dirty="0">
                <a:latin typeface="Arial" panose="020B0604020202020204" pitchFamily="34" charset="0"/>
              </a:rPr>
              <a:t>RGB </a:t>
            </a:r>
            <a:r>
              <a:rPr lang="zh-TW" altLang="en-US" dirty="0">
                <a:latin typeface="Arial" panose="020B0604020202020204" pitchFamily="34" charset="0"/>
              </a:rPr>
              <a:t>與 </a:t>
            </a:r>
            <a:r>
              <a:rPr lang="en-US" altLang="zh-TW" dirty="0">
                <a:latin typeface="Arial" panose="020B0604020202020204" pitchFamily="34" charset="0"/>
              </a:rPr>
              <a:t>CMYK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666EB5C-6841-44CC-AB01-5287B64B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RGB</a:t>
            </a:r>
            <a:r>
              <a:rPr lang="zh-TW" altLang="en-US" dirty="0">
                <a:solidFill>
                  <a:srgbClr val="0070C0"/>
                </a:solidFill>
              </a:rPr>
              <a:t>（</a:t>
            </a:r>
            <a:r>
              <a:rPr lang="en-US" altLang="zh-TW" dirty="0">
                <a:solidFill>
                  <a:srgbClr val="0070C0"/>
                </a:solidFill>
              </a:rPr>
              <a:t>Red</a:t>
            </a:r>
            <a:r>
              <a:rPr lang="zh-TW" altLang="en-US" dirty="0">
                <a:solidFill>
                  <a:srgbClr val="0070C0"/>
                </a:solidFill>
              </a:rPr>
              <a:t>紅，</a:t>
            </a:r>
            <a:r>
              <a:rPr lang="en-US" altLang="zh-TW" dirty="0">
                <a:solidFill>
                  <a:srgbClr val="0070C0"/>
                </a:solidFill>
              </a:rPr>
              <a:t>Green</a:t>
            </a:r>
            <a:r>
              <a:rPr lang="zh-TW" altLang="en-US" dirty="0">
                <a:solidFill>
                  <a:srgbClr val="0070C0"/>
                </a:solidFill>
              </a:rPr>
              <a:t>綠，</a:t>
            </a:r>
            <a:r>
              <a:rPr lang="en-US" altLang="zh-TW" dirty="0">
                <a:solidFill>
                  <a:srgbClr val="0070C0"/>
                </a:solidFill>
              </a:rPr>
              <a:t>Blue</a:t>
            </a:r>
            <a:r>
              <a:rPr lang="zh-TW" altLang="en-US" dirty="0">
                <a:solidFill>
                  <a:srgbClr val="0070C0"/>
                </a:solidFill>
              </a:rPr>
              <a:t>藍）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0070C0"/>
                </a:solidFill>
              </a:rPr>
              <a:t>稱為「色光三原色」</a:t>
            </a:r>
            <a:r>
              <a:rPr lang="zh-TW" altLang="en-US" dirty="0"/>
              <a:t>，</a:t>
            </a:r>
            <a:r>
              <a:rPr lang="en-US" altLang="zh-TW" dirty="0"/>
              <a:t>RGB</a:t>
            </a:r>
            <a:r>
              <a:rPr lang="zh-TW" altLang="en-US" dirty="0"/>
              <a:t>的顏色調為</a:t>
            </a:r>
            <a:r>
              <a:rPr lang="en-US" altLang="zh-TW" dirty="0"/>
              <a:t>0</a:t>
            </a:r>
            <a:r>
              <a:rPr lang="zh-TW" altLang="en-US" dirty="0"/>
              <a:t>至</a:t>
            </a:r>
            <a:r>
              <a:rPr lang="en-US" altLang="zh-TW" dirty="0"/>
              <a:t>255</a:t>
            </a:r>
            <a:r>
              <a:rPr lang="zh-TW" altLang="en-US" dirty="0"/>
              <a:t>階，由於</a:t>
            </a:r>
            <a:r>
              <a:rPr lang="en-US" altLang="zh-TW" dirty="0"/>
              <a:t>RGB</a:t>
            </a:r>
            <a:r>
              <a:rPr lang="zh-TW" altLang="en-US" dirty="0"/>
              <a:t>是色光，因此在顏色的疊加是越加越亮，當</a:t>
            </a:r>
            <a:r>
              <a:rPr lang="en-US" altLang="zh-TW" dirty="0"/>
              <a:t>RGB</a:t>
            </a:r>
            <a:r>
              <a:rPr lang="zh-TW" altLang="en-US" dirty="0"/>
              <a:t>三個顏色數值皆是</a:t>
            </a:r>
            <a:r>
              <a:rPr lang="en-US" altLang="zh-TW" dirty="0"/>
              <a:t>255</a:t>
            </a:r>
            <a:r>
              <a:rPr lang="zh-TW" altLang="en-US" dirty="0"/>
              <a:t>時，就會變成白色，反之</a:t>
            </a:r>
            <a:r>
              <a:rPr lang="en-US" altLang="zh-TW" dirty="0"/>
              <a:t>RGB</a:t>
            </a:r>
            <a:r>
              <a:rPr lang="zh-TW" altLang="en-US" dirty="0"/>
              <a:t>三個顏色數值都是</a:t>
            </a:r>
            <a:r>
              <a:rPr lang="en-US" altLang="zh-TW" dirty="0"/>
              <a:t>0</a:t>
            </a:r>
            <a:r>
              <a:rPr lang="zh-TW" altLang="en-US" dirty="0"/>
              <a:t>時，也就變成黑色。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C1CACBC-1922-4C32-88C9-FD317C06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D731CDF-08CC-44A0-98B6-7D8239BE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905" y="3668611"/>
            <a:ext cx="2873636" cy="2678400"/>
          </a:xfrm>
          <a:prstGeom prst="roundRect">
            <a:avLst/>
          </a:prstGeom>
        </p:spPr>
      </p:pic>
      <p:sp>
        <p:nvSpPr>
          <p:cNvPr id="12" name="矩形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4370EE7C-FE29-49AF-8FBD-0BDAA71C9F37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B4C92C0C-4C12-4505-8F55-4114AB091D52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3E07B4C5-4572-4C64-9F45-2EA09AE901EA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2385AC9E-0A1E-4903-AE64-7F266B346F00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05BC437F-2C16-4197-BBC5-715D3D870862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20B479F6-9250-47D9-B49F-44AC0AAB9BAF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7661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認識文書處理軟體 </a:t>
            </a:r>
            <a:r>
              <a:rPr lang="en-US" altLang="zh-TW" dirty="0"/>
              <a:t>- Word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文書處理是我們從小到大最常接觸的電腦應用領域之一，而在各種文書處理軟體中，微軟辦公室套裝軟體</a:t>
            </a:r>
            <a:r>
              <a:rPr lang="en-US" altLang="zh-TW" dirty="0"/>
              <a:t>Office</a:t>
            </a:r>
            <a:r>
              <a:rPr lang="zh-TW" altLang="en-US" dirty="0"/>
              <a:t>中的</a:t>
            </a:r>
            <a:r>
              <a:rPr lang="en-US" altLang="zh-TW" sz="2600" b="1" dirty="0">
                <a:solidFill>
                  <a:srgbClr val="0070C0"/>
                </a:solidFill>
              </a:rPr>
              <a:t>Microsoft Word</a:t>
            </a:r>
            <a:r>
              <a:rPr lang="zh-TW" altLang="en-US" dirty="0"/>
              <a:t>算是佔有率較高且應用較為普及的軟體。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9553821-0D91-43F3-BA85-D956138824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41" y="3048861"/>
            <a:ext cx="5364969" cy="3478909"/>
          </a:xfrm>
          <a:prstGeom prst="rect">
            <a:avLst/>
          </a:prstGeom>
        </p:spPr>
      </p:pic>
      <p:sp>
        <p:nvSpPr>
          <p:cNvPr id="6" name="矩形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942E5A29-518E-42F0-AB38-833A163A7144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78021EDD-CB7D-411A-8187-FBF063037213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73BCDD03-285B-481B-B470-F100E4BF1F56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A663EA62-B2BB-4A3C-B344-EE98228480A4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09107D3A-394A-4364-8A64-02946232D2A1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D09FA471-423D-49DD-B4AD-C19A51EEFC02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5414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551EF70-A7FB-48D1-8649-9D01C23C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</a:rPr>
              <a:t>認識 </a:t>
            </a:r>
            <a:r>
              <a:rPr lang="en-US" altLang="zh-TW" dirty="0">
                <a:latin typeface="Arial" panose="020B0604020202020204" pitchFamily="34" charset="0"/>
              </a:rPr>
              <a:t>RGB </a:t>
            </a:r>
            <a:r>
              <a:rPr lang="zh-TW" altLang="en-US" dirty="0">
                <a:latin typeface="Arial" panose="020B0604020202020204" pitchFamily="34" charset="0"/>
              </a:rPr>
              <a:t>與 </a:t>
            </a:r>
            <a:r>
              <a:rPr lang="en-US" altLang="zh-TW" dirty="0">
                <a:latin typeface="Arial" panose="020B0604020202020204" pitchFamily="34" charset="0"/>
              </a:rPr>
              <a:t>CMYK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666EB5C-6841-44CC-AB01-5287B64B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CMYK</a:t>
            </a:r>
            <a:r>
              <a:rPr lang="zh-TW" altLang="en-US" dirty="0">
                <a:solidFill>
                  <a:srgbClr val="0070C0"/>
                </a:solidFill>
              </a:rPr>
              <a:t>（</a:t>
            </a:r>
            <a:r>
              <a:rPr lang="en-US" altLang="zh-TW" dirty="0">
                <a:solidFill>
                  <a:srgbClr val="0070C0"/>
                </a:solidFill>
              </a:rPr>
              <a:t>Cyan</a:t>
            </a:r>
            <a:r>
              <a:rPr lang="zh-TW" altLang="en-US" dirty="0">
                <a:solidFill>
                  <a:srgbClr val="0070C0"/>
                </a:solidFill>
              </a:rPr>
              <a:t>青色，</a:t>
            </a:r>
            <a:r>
              <a:rPr lang="en-US" altLang="zh-TW" dirty="0">
                <a:solidFill>
                  <a:srgbClr val="0070C0"/>
                </a:solidFill>
              </a:rPr>
              <a:t>Magenta</a:t>
            </a:r>
            <a:r>
              <a:rPr lang="zh-TW" altLang="en-US" dirty="0">
                <a:solidFill>
                  <a:srgbClr val="0070C0"/>
                </a:solidFill>
              </a:rPr>
              <a:t>洋紅色，</a:t>
            </a:r>
            <a:r>
              <a:rPr lang="en-US" altLang="zh-TW" dirty="0">
                <a:solidFill>
                  <a:srgbClr val="0070C0"/>
                </a:solidFill>
              </a:rPr>
              <a:t>Yellow</a:t>
            </a:r>
            <a:r>
              <a:rPr lang="zh-TW" altLang="en-US" dirty="0">
                <a:solidFill>
                  <a:srgbClr val="0070C0"/>
                </a:solidFill>
              </a:rPr>
              <a:t>黃色，</a:t>
            </a:r>
            <a:r>
              <a:rPr lang="en-US" altLang="zh-TW" dirty="0">
                <a:solidFill>
                  <a:srgbClr val="0070C0"/>
                </a:solidFill>
              </a:rPr>
              <a:t>Black</a:t>
            </a:r>
            <a:r>
              <a:rPr lang="zh-TW" altLang="en-US" dirty="0">
                <a:solidFill>
                  <a:srgbClr val="0070C0"/>
                </a:solidFill>
              </a:rPr>
              <a:t>黑色），稱為「印刷四原色」</a:t>
            </a:r>
            <a:r>
              <a:rPr lang="zh-TW" altLang="en-US" dirty="0"/>
              <a:t>，一般用在印刷或是大圖輸出，</a:t>
            </a:r>
            <a:r>
              <a:rPr lang="en-US" altLang="zh-TW" dirty="0"/>
              <a:t>CMYK</a:t>
            </a:r>
            <a:r>
              <a:rPr lang="zh-TW" altLang="en-US" dirty="0"/>
              <a:t>的顏色調為</a:t>
            </a:r>
            <a:r>
              <a:rPr lang="en-US" altLang="zh-TW" dirty="0"/>
              <a:t>0</a:t>
            </a:r>
            <a:r>
              <a:rPr lang="zh-TW" altLang="en-US" dirty="0"/>
              <a:t>至</a:t>
            </a:r>
            <a:r>
              <a:rPr lang="en-US" altLang="zh-TW" dirty="0"/>
              <a:t>100</a:t>
            </a:r>
            <a:r>
              <a:rPr lang="zh-TW" altLang="en-US" dirty="0"/>
              <a:t>階，因為是由色料構成的顏色，在顏色的疊加則是越加越深，所以稱為「減色法」，道理就如同水彩調色，這樣的混色關係，剛好與</a:t>
            </a:r>
            <a:r>
              <a:rPr lang="en-US" altLang="zh-TW" dirty="0"/>
              <a:t>RGB</a:t>
            </a:r>
            <a:r>
              <a:rPr lang="zh-TW" altLang="en-US" dirty="0"/>
              <a:t>色彩模式相反。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C1CACBC-1922-4C32-88C9-FD317C06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1B68FA9-F4BA-48BE-AAA9-758653441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39" y="3769844"/>
            <a:ext cx="2900824" cy="2678634"/>
          </a:xfrm>
          <a:prstGeom prst="roundRect">
            <a:avLst/>
          </a:prstGeom>
        </p:spPr>
      </p:pic>
      <p:sp>
        <p:nvSpPr>
          <p:cNvPr id="13" name="矩形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402854D6-25A5-4531-917D-FF68AA1C698E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A784B6A4-B1B5-4EF1-ACAB-0081B098B42B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F07DC762-FCC5-40A5-8CA3-DBAC5C900E02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5B03DCBC-DC2F-4D57-AFE2-732EF1BC23FA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9D01C920-B1BB-404D-97E4-2ECBD39693D8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8DD22414-801C-4833-9B11-1B6C3492E32E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8508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551EF70-A7FB-48D1-8649-9D01C23C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</a:rPr>
              <a:t>串流技術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666EB5C-6841-44CC-AB01-5287B64B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70C0"/>
                </a:solidFill>
              </a:rPr>
              <a:t>串流（</a:t>
            </a:r>
            <a:r>
              <a:rPr lang="en-US" altLang="zh-TW" dirty="0">
                <a:solidFill>
                  <a:srgbClr val="0070C0"/>
                </a:solidFill>
              </a:rPr>
              <a:t>Streaming</a:t>
            </a:r>
            <a:r>
              <a:rPr lang="zh-TW" altLang="en-US" dirty="0">
                <a:solidFill>
                  <a:srgbClr val="0070C0"/>
                </a:solidFill>
              </a:rPr>
              <a:t>）是指將一連串的影像、聲音壓縮後，經過網際網路分段傳送資料，在網路上即時傳輸影音的一種技術</a:t>
            </a:r>
            <a:r>
              <a:rPr lang="zh-TW" altLang="en-US" dirty="0" smtClean="0">
                <a:solidFill>
                  <a:srgbClr val="0070C0"/>
                </a:solidFill>
              </a:rPr>
              <a:t>。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/>
              <a:t>串</a:t>
            </a:r>
            <a:r>
              <a:rPr lang="zh-TW" altLang="en-US" dirty="0"/>
              <a:t>流媒體不將資料複製一份存放在本機，而是利用</a:t>
            </a:r>
            <a:r>
              <a:rPr lang="zh-TW" altLang="en-US" dirty="0">
                <a:solidFill>
                  <a:srgbClr val="0070C0"/>
                </a:solidFill>
              </a:rPr>
              <a:t>客戶端緩衝記憶體</a:t>
            </a:r>
            <a:r>
              <a:rPr lang="zh-TW" altLang="en-US" dirty="0"/>
              <a:t>（</a:t>
            </a:r>
            <a:r>
              <a:rPr lang="en-US" altLang="zh-TW" dirty="0"/>
              <a:t>buffer</a:t>
            </a:r>
            <a:r>
              <a:rPr lang="zh-TW" altLang="en-US" dirty="0"/>
              <a:t>）的概念，將資料直接由緩衝記憶體讀取播放後丟棄，因此</a:t>
            </a:r>
            <a:r>
              <a:rPr lang="zh-TW" altLang="en-US" dirty="0">
                <a:solidFill>
                  <a:srgbClr val="0070C0"/>
                </a:solidFill>
              </a:rPr>
              <a:t>可節省本機磁碟儲存空間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C1CACBC-1922-4C32-88C9-FD317C06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6F563E3-D6DC-41D7-A4FE-87D1E3BBD5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33" y="4208245"/>
            <a:ext cx="3235681" cy="2362746"/>
          </a:xfrm>
          <a:prstGeom prst="rect">
            <a:avLst/>
          </a:prstGeom>
        </p:spPr>
      </p:pic>
      <p:sp>
        <p:nvSpPr>
          <p:cNvPr id="14" name="矩形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789A2586-D213-43C7-8CC8-81762523DF1B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E2116D11-0F17-4E6D-8D21-5E5319DCFE88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7C02DE48-5642-46DA-AAD2-139D2BD4675E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F2905232-5FF5-490E-892A-AC5CADB89AA6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6215CF1C-4F67-4183-B6A6-FED15816AA9A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F2EB34D4-8213-46E0-B2EA-ADC6B102B2E0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31810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551EF70-A7FB-48D1-8649-9D01C23C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</a:rPr>
              <a:t>串流技術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666EB5C-6841-44CC-AB01-5287B64B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目前串流技術有兩種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0070C0"/>
                </a:solidFill>
              </a:rPr>
              <a:t>隨</a:t>
            </a:r>
            <a:r>
              <a:rPr lang="zh-TW" altLang="en-US" dirty="0">
                <a:solidFill>
                  <a:srgbClr val="0070C0"/>
                </a:solidFill>
              </a:rPr>
              <a:t>選串流（</a:t>
            </a:r>
            <a:r>
              <a:rPr lang="en-US" altLang="zh-TW" dirty="0">
                <a:solidFill>
                  <a:srgbClr val="0070C0"/>
                </a:solidFill>
              </a:rPr>
              <a:t>On-demand streaming</a:t>
            </a:r>
            <a:r>
              <a:rPr lang="zh-TW" altLang="en-US" dirty="0" smtClean="0">
                <a:solidFill>
                  <a:srgbClr val="0070C0"/>
                </a:solidFill>
              </a:rPr>
              <a:t>）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r>
              <a:rPr lang="zh-TW" altLang="en-US" dirty="0" smtClean="0"/>
              <a:t>中華電信</a:t>
            </a:r>
            <a:r>
              <a:rPr lang="zh-TW" altLang="en-US" dirty="0"/>
              <a:t>的</a:t>
            </a:r>
            <a:r>
              <a:rPr lang="en-US" altLang="zh-TW" dirty="0"/>
              <a:t>MOD</a:t>
            </a:r>
            <a:r>
              <a:rPr lang="zh-TW" altLang="en-US" dirty="0"/>
              <a:t>即為隨選串流，可觀看已經儲存在雲端的</a:t>
            </a:r>
            <a:r>
              <a:rPr lang="zh-TW" altLang="en-US" dirty="0" smtClean="0"/>
              <a:t>電影。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zh-TW" altLang="en-US" dirty="0" smtClean="0">
                <a:solidFill>
                  <a:srgbClr val="0070C0"/>
                </a:solidFill>
              </a:rPr>
              <a:t>直播</a:t>
            </a:r>
            <a:r>
              <a:rPr lang="zh-TW" altLang="en-US" dirty="0">
                <a:solidFill>
                  <a:srgbClr val="0070C0"/>
                </a:solidFill>
              </a:rPr>
              <a:t>串流（</a:t>
            </a:r>
            <a:r>
              <a:rPr lang="en-US" altLang="zh-TW" dirty="0">
                <a:solidFill>
                  <a:srgbClr val="0070C0"/>
                </a:solidFill>
              </a:rPr>
              <a:t>Live streaming</a:t>
            </a:r>
            <a:r>
              <a:rPr lang="zh-TW" altLang="en-US" dirty="0" smtClean="0">
                <a:solidFill>
                  <a:srgbClr val="0070C0"/>
                </a:solidFill>
              </a:rPr>
              <a:t>）</a:t>
            </a: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zh-TW" altLang="en-US" dirty="0" smtClean="0"/>
              <a:t>適合</a:t>
            </a:r>
            <a:r>
              <a:rPr lang="zh-TW" altLang="en-US" dirty="0"/>
              <a:t>即時性的內容，如線上視訊會議或美國大聯盟即時轉播節目。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C1CACBC-1922-4C32-88C9-FD317C06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034EFB8-27AA-4D10-A472-ACDBCD8EB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961715" y="5119756"/>
            <a:ext cx="7007398" cy="1344544"/>
          </a:xfrm>
          <a:prstGeom prst="rect">
            <a:avLst/>
          </a:prstGeom>
        </p:spPr>
      </p:pic>
      <p:sp>
        <p:nvSpPr>
          <p:cNvPr id="13" name="矩形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7BA7485B-8757-4ED7-A031-C88C16C25E71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74B6336D-FD7C-45E2-8365-A92F2947F8FD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DB7EC89F-7E85-4A82-8541-0A3E2F771899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40CEBE1A-FB90-48FD-8600-D24566EF358E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ED32233E-9D80-45A1-B627-5EE58B003F00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E0531D8A-9149-419E-B197-6B372CC185C6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36061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認識文書處理軟體 </a:t>
            </a:r>
            <a:r>
              <a:rPr lang="en-US" altLang="zh-TW" dirty="0"/>
              <a:t>- Writer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OpenOffice.org</a:t>
            </a:r>
            <a:r>
              <a:rPr lang="zh-TW" altLang="en-US" dirty="0">
                <a:solidFill>
                  <a:srgbClr val="0070C0"/>
                </a:solidFill>
              </a:rPr>
              <a:t>（簡稱</a:t>
            </a:r>
            <a:r>
              <a:rPr lang="en-US" altLang="zh-TW" dirty="0" err="1">
                <a:solidFill>
                  <a:srgbClr val="0070C0"/>
                </a:solidFill>
              </a:rPr>
              <a:t>OOo</a:t>
            </a:r>
            <a:r>
              <a:rPr lang="zh-TW" altLang="en-US" dirty="0">
                <a:solidFill>
                  <a:srgbClr val="0070C0"/>
                </a:solidFill>
              </a:rPr>
              <a:t>或</a:t>
            </a:r>
            <a:r>
              <a:rPr lang="en-US" altLang="zh-TW" dirty="0" err="1">
                <a:solidFill>
                  <a:srgbClr val="0070C0"/>
                </a:solidFill>
              </a:rPr>
              <a:t>OO.o</a:t>
            </a:r>
            <a:r>
              <a:rPr lang="zh-TW" altLang="en-US" dirty="0">
                <a:solidFill>
                  <a:srgbClr val="0070C0"/>
                </a:solidFill>
              </a:rPr>
              <a:t>）</a:t>
            </a:r>
            <a:r>
              <a:rPr lang="zh-TW" altLang="en-US" dirty="0"/>
              <a:t>是一套以自由軟體形式發布的辦公室軟體，預設的檔案格式是已經成為</a:t>
            </a:r>
            <a:r>
              <a:rPr lang="en-US" altLang="zh-TW" dirty="0"/>
              <a:t>ISO</a:t>
            </a:r>
            <a:r>
              <a:rPr lang="zh-TW" altLang="en-US" dirty="0"/>
              <a:t>標準的</a:t>
            </a:r>
            <a:r>
              <a:rPr lang="zh-TW" altLang="en-US" dirty="0">
                <a:solidFill>
                  <a:srgbClr val="0070C0"/>
                </a:solidFill>
              </a:rPr>
              <a:t>開放檔案格式</a:t>
            </a:r>
            <a:r>
              <a:rPr lang="en-US" altLang="zh-TW" dirty="0">
                <a:solidFill>
                  <a:srgbClr val="0070C0"/>
                </a:solidFill>
              </a:rPr>
              <a:t>ODF</a:t>
            </a:r>
            <a:r>
              <a:rPr lang="zh-TW" altLang="en-US" dirty="0"/>
              <a:t>，此外也支援</a:t>
            </a:r>
            <a:r>
              <a:rPr lang="en-US" altLang="zh-TW" dirty="0"/>
              <a:t>Microsoft Office 97</a:t>
            </a:r>
            <a:r>
              <a:rPr lang="zh-TW" altLang="en-US" dirty="0"/>
              <a:t>至</a:t>
            </a:r>
            <a:r>
              <a:rPr lang="en-US" altLang="zh-TW" dirty="0"/>
              <a:t>2010</a:t>
            </a:r>
            <a:r>
              <a:rPr lang="zh-TW" altLang="en-US" dirty="0"/>
              <a:t>的檔案</a:t>
            </a:r>
            <a:r>
              <a:rPr lang="zh-TW" altLang="en-US" dirty="0" smtClean="0"/>
              <a:t>格式。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FCB55BF-3BFE-4C7B-9134-B413A8A3FA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03" y="3389465"/>
            <a:ext cx="4790114" cy="3047926"/>
          </a:xfrm>
          <a:prstGeom prst="rect">
            <a:avLst/>
          </a:prstGeom>
        </p:spPr>
      </p:pic>
      <p:sp>
        <p:nvSpPr>
          <p:cNvPr id="12" name="矩形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8E0C0411-679B-4F44-9E2E-DB2A30497753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16ECF092-27B4-4833-9D6D-1D8338E62135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FF304DF9-ECB9-4710-AB68-2B3CAF22DAEB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73D64232-B7DA-4C54-827F-23D124798454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EF8BD012-76D6-4BC2-B6F0-AD98CB5C651F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593D75CB-BAC0-4418-A4CB-838F8D649C97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1174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>
            <a:extLst>
              <a:ext uri="{FF2B5EF4-FFF2-40B4-BE49-F238E27FC236}">
                <a16:creationId xmlns:a16="http://schemas.microsoft.com/office/drawing/2014/main" xmlns="" id="{31F68197-7834-4251-BCBB-37D46B3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認識文書處理軟體 </a:t>
            </a:r>
            <a:r>
              <a:rPr lang="en-US" altLang="zh-TW" dirty="0"/>
              <a:t>- Pages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C7DEB0-BD9D-44FE-BF97-3ACB80A8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Pages</a:t>
            </a:r>
            <a:r>
              <a:rPr lang="zh-TW" altLang="en-US" dirty="0"/>
              <a:t>是一款功能強大的文書編輯器，可讓你輕鬆製作出美觀的文件，更能賞心悅目地閱讀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新版</a:t>
            </a:r>
            <a:r>
              <a:rPr lang="zh-TW" altLang="en-US" dirty="0"/>
              <a:t>本更包含</a:t>
            </a:r>
            <a:r>
              <a:rPr lang="zh-TW" altLang="en-US" dirty="0">
                <a:solidFill>
                  <a:srgbClr val="0070C0"/>
                </a:solidFill>
              </a:rPr>
              <a:t>合作功能</a:t>
            </a:r>
            <a:r>
              <a:rPr lang="zh-TW" altLang="en-US" dirty="0"/>
              <a:t>，讓你的團隊能在</a:t>
            </a:r>
            <a:r>
              <a:rPr lang="en-US" altLang="zh-TW" dirty="0"/>
              <a:t>Mac</a:t>
            </a:r>
            <a:r>
              <a:rPr lang="zh-TW" altLang="en-US" dirty="0"/>
              <a:t>、</a:t>
            </a:r>
            <a:r>
              <a:rPr lang="en-US" altLang="zh-TW" dirty="0"/>
              <a:t>iPad</a:t>
            </a:r>
            <a:r>
              <a:rPr lang="zh-TW" altLang="en-US" dirty="0"/>
              <a:t>或</a:t>
            </a:r>
            <a:r>
              <a:rPr lang="en-US" altLang="zh-TW" dirty="0"/>
              <a:t>iPhone</a:t>
            </a:r>
            <a:r>
              <a:rPr lang="zh-TW" altLang="en-US" dirty="0"/>
              <a:t>上</a:t>
            </a:r>
            <a:r>
              <a:rPr lang="zh-TW" altLang="en-US" dirty="0">
                <a:solidFill>
                  <a:srgbClr val="0070C0"/>
                </a:solidFill>
              </a:rPr>
              <a:t>同步寫作</a:t>
            </a:r>
            <a:r>
              <a:rPr lang="zh-TW" altLang="en-US" dirty="0"/>
              <a:t>，在</a:t>
            </a:r>
            <a:r>
              <a:rPr lang="en-US" altLang="zh-TW" dirty="0"/>
              <a:t>PC</a:t>
            </a:r>
            <a:r>
              <a:rPr lang="zh-TW" altLang="en-US" dirty="0"/>
              <a:t>上直接使用</a:t>
            </a:r>
            <a:r>
              <a:rPr lang="en-US" altLang="zh-TW" dirty="0"/>
              <a:t>iCloud</a:t>
            </a:r>
            <a:r>
              <a:rPr lang="zh-TW" altLang="en-US" dirty="0"/>
              <a:t>雲端版的</a:t>
            </a:r>
            <a:r>
              <a:rPr lang="en-US" altLang="zh-TW" dirty="0"/>
              <a:t>Pages</a:t>
            </a:r>
            <a:r>
              <a:rPr lang="zh-TW" altLang="en-US" dirty="0"/>
              <a:t>也沒問題。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D92A489-05A8-40DB-B130-39452F87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5A9CF66-6E96-466B-AE83-E477A4FF8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9" y="3686139"/>
            <a:ext cx="5281219" cy="2629810"/>
          </a:xfrm>
          <a:prstGeom prst="rect">
            <a:avLst/>
          </a:prstGeom>
        </p:spPr>
      </p:pic>
      <p:sp>
        <p:nvSpPr>
          <p:cNvPr id="13" name="矩形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3ECE8CCA-D44C-420A-A3B1-E264D8738B56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C09B2496-45B3-4670-AD3A-3EB790CEE204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2B18597D-6180-437C-8F1E-9BC260F4A5F9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AAB4DB6F-FF36-4CF6-A2E8-AEBBB3C2E33E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B6B31B73-E193-4DB8-A481-0FE642ADE4EB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B10DD202-F446-439B-A85E-A8C681FBF5C9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3665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31" name="文字版面配置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由於經費與合法版權的關係，王小鳳想找一套自由軟體來替代</a:t>
            </a:r>
            <a:r>
              <a:rPr lang="en-US" altLang="zh-TW" sz="2800" dirty="0"/>
              <a:t>Microsoft Office</a:t>
            </a:r>
            <a:r>
              <a:rPr lang="zh-TW" altLang="en-US" sz="2800" dirty="0"/>
              <a:t>，請問下列何者是比較合適的選擇？</a:t>
            </a:r>
          </a:p>
        </p:txBody>
      </p:sp>
      <p:grpSp>
        <p:nvGrpSpPr>
          <p:cNvPr id="43" name="A"/>
          <p:cNvGrpSpPr/>
          <p:nvPr/>
        </p:nvGrpSpPr>
        <p:grpSpPr>
          <a:xfrm>
            <a:off x="2107855" y="5076374"/>
            <a:ext cx="3259530" cy="672412"/>
            <a:chOff x="2631154" y="4793600"/>
            <a:chExt cx="3259530" cy="672412"/>
          </a:xfrm>
        </p:grpSpPr>
        <p:sp>
          <p:nvSpPr>
            <p:cNvPr id="37" name="摺角紙張 36"/>
            <p:cNvSpPr/>
            <p:nvPr/>
          </p:nvSpPr>
          <p:spPr>
            <a:xfrm>
              <a:off x="3082684" y="4793600"/>
              <a:ext cx="2808000" cy="645459"/>
            </a:xfrm>
            <a:prstGeom prst="foldedCorner">
              <a:avLst>
                <a:gd name="adj" fmla="val 2291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ts val="2000"/>
                </a:lnSpc>
              </a:pPr>
              <a:endParaRPr lang="zh-TW" altLang="en-US" sz="2000" dirty="0"/>
            </a:p>
          </p:txBody>
        </p:sp>
        <p:sp>
          <p:nvSpPr>
            <p:cNvPr id="38" name="摺角紙張 37"/>
            <p:cNvSpPr/>
            <p:nvPr/>
          </p:nvSpPr>
          <p:spPr>
            <a:xfrm rot="20664196">
              <a:off x="2642248" y="4820553"/>
              <a:ext cx="672774" cy="645459"/>
            </a:xfrm>
            <a:prstGeom prst="foldedCorner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267633" y="4910022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Acrobat</a:t>
              </a:r>
              <a:endParaRPr lang="zh-TW" altLang="en-US" sz="20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 rot="20516480">
              <a:off x="2631154" y="4831136"/>
              <a:ext cx="4844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chemeClr val="accent2">
                      <a:lumMod val="50000"/>
                    </a:schemeClr>
                  </a:solidFill>
                  <a:latin typeface="Arial Black" panose="020B0A04020102020204" pitchFamily="34" charset="0"/>
                </a:rPr>
                <a:t>A</a:t>
              </a:r>
              <a:endParaRPr lang="zh-TW" altLang="en-US" sz="3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4" name="B"/>
          <p:cNvGrpSpPr/>
          <p:nvPr/>
        </p:nvGrpSpPr>
        <p:grpSpPr>
          <a:xfrm>
            <a:off x="5508469" y="5076374"/>
            <a:ext cx="3259531" cy="672412"/>
            <a:chOff x="2631154" y="4793600"/>
            <a:chExt cx="3259531" cy="672412"/>
          </a:xfrm>
        </p:grpSpPr>
        <p:sp>
          <p:nvSpPr>
            <p:cNvPr id="45" name="摺角紙張 44"/>
            <p:cNvSpPr/>
            <p:nvPr/>
          </p:nvSpPr>
          <p:spPr>
            <a:xfrm>
              <a:off x="3082685" y="4793600"/>
              <a:ext cx="2808000" cy="645459"/>
            </a:xfrm>
            <a:prstGeom prst="foldedCorner">
              <a:avLst>
                <a:gd name="adj" fmla="val 2291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ts val="2000"/>
                </a:lnSpc>
              </a:pPr>
              <a:endParaRPr lang="zh-TW" altLang="en-US" sz="2000" dirty="0"/>
            </a:p>
          </p:txBody>
        </p:sp>
        <p:sp>
          <p:nvSpPr>
            <p:cNvPr id="46" name="摺角紙張 45"/>
            <p:cNvSpPr/>
            <p:nvPr/>
          </p:nvSpPr>
          <p:spPr>
            <a:xfrm rot="20664196">
              <a:off x="2642248" y="4820553"/>
              <a:ext cx="672774" cy="645459"/>
            </a:xfrm>
            <a:prstGeom prst="foldedCorner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267633" y="4910022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GIMP</a:t>
              </a:r>
              <a:endParaRPr lang="zh-TW" altLang="en-US" sz="2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20516480">
              <a:off x="2631154" y="4831136"/>
              <a:ext cx="4844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chemeClr val="accent2">
                      <a:lumMod val="50000"/>
                    </a:schemeClr>
                  </a:solidFill>
                  <a:latin typeface="Arial Black" panose="020B0A04020102020204" pitchFamily="34" charset="0"/>
                </a:rPr>
                <a:t>B</a:t>
              </a:r>
              <a:endParaRPr lang="zh-TW" altLang="en-US" sz="3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9" name="C"/>
          <p:cNvGrpSpPr/>
          <p:nvPr/>
        </p:nvGrpSpPr>
        <p:grpSpPr>
          <a:xfrm>
            <a:off x="2107855" y="5945512"/>
            <a:ext cx="3259530" cy="672412"/>
            <a:chOff x="2631154" y="4793600"/>
            <a:chExt cx="3259530" cy="672412"/>
          </a:xfrm>
        </p:grpSpPr>
        <p:sp>
          <p:nvSpPr>
            <p:cNvPr id="50" name="摺角紙張 49"/>
            <p:cNvSpPr/>
            <p:nvPr/>
          </p:nvSpPr>
          <p:spPr>
            <a:xfrm>
              <a:off x="3082684" y="4793600"/>
              <a:ext cx="2808000" cy="645459"/>
            </a:xfrm>
            <a:prstGeom prst="foldedCorner">
              <a:avLst>
                <a:gd name="adj" fmla="val 2291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ts val="2000"/>
                </a:lnSpc>
              </a:pPr>
              <a:endParaRPr lang="zh-TW" altLang="en-US" sz="2000" dirty="0"/>
            </a:p>
          </p:txBody>
        </p:sp>
        <p:sp>
          <p:nvSpPr>
            <p:cNvPr id="51" name="摺角紙張 50"/>
            <p:cNvSpPr/>
            <p:nvPr/>
          </p:nvSpPr>
          <p:spPr>
            <a:xfrm rot="20664196">
              <a:off x="2642248" y="4820553"/>
              <a:ext cx="672774" cy="645459"/>
            </a:xfrm>
            <a:prstGeom prst="foldedCorner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267633" y="4910022"/>
              <a:ext cx="10520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err="1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XnView</a:t>
              </a:r>
              <a:endParaRPr lang="zh-TW" altLang="en-US" sz="2000" dirty="0"/>
            </a:p>
          </p:txBody>
        </p:sp>
        <p:sp>
          <p:nvSpPr>
            <p:cNvPr id="53" name="文字方塊 52"/>
            <p:cNvSpPr txBox="1"/>
            <p:nvPr/>
          </p:nvSpPr>
          <p:spPr>
            <a:xfrm rot="20516480">
              <a:off x="2631154" y="4831136"/>
              <a:ext cx="4844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chemeClr val="accent2">
                      <a:lumMod val="50000"/>
                    </a:schemeClr>
                  </a:solidFill>
                  <a:latin typeface="Arial Black" panose="020B0A04020102020204" pitchFamily="34" charset="0"/>
                </a:rPr>
                <a:t>C</a:t>
              </a:r>
              <a:endParaRPr lang="zh-TW" altLang="en-US" sz="3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4" name="D"/>
          <p:cNvGrpSpPr/>
          <p:nvPr/>
        </p:nvGrpSpPr>
        <p:grpSpPr>
          <a:xfrm>
            <a:off x="5508469" y="5945512"/>
            <a:ext cx="3259530" cy="672412"/>
            <a:chOff x="2631154" y="4793600"/>
            <a:chExt cx="3259530" cy="672412"/>
          </a:xfrm>
        </p:grpSpPr>
        <p:sp>
          <p:nvSpPr>
            <p:cNvPr id="55" name="摺角紙張 54"/>
            <p:cNvSpPr/>
            <p:nvPr/>
          </p:nvSpPr>
          <p:spPr>
            <a:xfrm>
              <a:off x="3082684" y="4793600"/>
              <a:ext cx="2808000" cy="645459"/>
            </a:xfrm>
            <a:prstGeom prst="foldedCorner">
              <a:avLst>
                <a:gd name="adj" fmla="val 2291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ts val="2000"/>
                </a:lnSpc>
              </a:pPr>
              <a:endParaRPr lang="zh-TW" altLang="en-US" sz="2000" dirty="0"/>
            </a:p>
          </p:txBody>
        </p:sp>
        <p:sp>
          <p:nvSpPr>
            <p:cNvPr id="56" name="摺角紙張 55"/>
            <p:cNvSpPr/>
            <p:nvPr/>
          </p:nvSpPr>
          <p:spPr>
            <a:xfrm rot="20664196">
              <a:off x="2642248" y="4820553"/>
              <a:ext cx="672774" cy="645459"/>
            </a:xfrm>
            <a:prstGeom prst="foldedCorner">
              <a:avLst>
                <a:gd name="adj" fmla="val 500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3267633" y="4910022"/>
              <a:ext cx="1916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prstClr val="white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OpenOffice.org</a:t>
              </a:r>
              <a:endParaRPr lang="zh-TW" altLang="en-US" sz="2000" dirty="0">
                <a:solidFill>
                  <a:prstClr val="white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 rot="20516480">
              <a:off x="2631154" y="4831136"/>
              <a:ext cx="4844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chemeClr val="accent2">
                      <a:lumMod val="50000"/>
                    </a:schemeClr>
                  </a:solidFill>
                  <a:latin typeface="Arial Black" panose="020B0A04020102020204" pitchFamily="34" charset="0"/>
                </a:rPr>
                <a:t>D</a:t>
              </a:r>
              <a:endParaRPr lang="zh-TW" altLang="en-US" sz="3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" name="圓角矩形 1">
            <a:hlinkClick r:id="" action="ppaction://hlinkshowjump?jump=nextslide"/>
          </p:cNvPr>
          <p:cNvSpPr/>
          <p:nvPr/>
        </p:nvSpPr>
        <p:spPr>
          <a:xfrm>
            <a:off x="7834433" y="3718184"/>
            <a:ext cx="1056068" cy="491595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27140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下一頁</a:t>
            </a:r>
          </a:p>
        </p:txBody>
      </p:sp>
      <p:sp>
        <p:nvSpPr>
          <p:cNvPr id="70" name="BG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Righ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4117" y="1728069"/>
            <a:ext cx="3395766" cy="340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Wro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847" y="2032895"/>
            <a:ext cx="2798307" cy="2792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67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0" grpId="6" animBg="1"/>
      <p:bldP spid="70" grpId="7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404A8A-6BEC-43FB-BCB6-EE6CB2E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自然科報告：蝴蝶的一生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225C94E-555E-498A-A400-BD4B0D19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DEEA99B-3CDE-4C83-AA60-C1FE328A90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51" y="1250109"/>
            <a:ext cx="3593752" cy="5086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82C5D348-8142-4054-AA23-C176C6EF3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81" y="1250110"/>
            <a:ext cx="3593752" cy="5086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矩形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687B7E60-C254-42BE-9981-ABB7D2C89350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02D2DCAB-C158-4445-ABA5-9CBF8767F953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D799CEEA-7463-48C2-A938-2B3E1A33FF84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07847BB1-ECE4-405E-9347-D3D95AC7BFDE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BEE53EB8-371B-45E2-A702-90360FD076EF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D946C511-799C-4A65-97D4-2EFFEC695915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  <p:sp>
        <p:nvSpPr>
          <p:cNvPr id="12" name="矩形 11"/>
          <p:cNvSpPr/>
          <p:nvPr/>
        </p:nvSpPr>
        <p:spPr>
          <a:xfrm>
            <a:off x="2423912" y="5080169"/>
            <a:ext cx="48013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outerShdw blurRad="12700" dist="38100" dir="2700000" algn="tl" rotWithShape="0">
                    <a:srgbClr val="FF5D9F"/>
                  </a:outerShdw>
                </a:effectLst>
                <a:ea typeface="微軟正黑體" panose="020B0604030504040204" pitchFamily="34" charset="-120"/>
              </a:rPr>
              <a:t>實務操作章節</a:t>
            </a:r>
          </a:p>
        </p:txBody>
      </p:sp>
      <p:sp>
        <p:nvSpPr>
          <p:cNvPr id="13" name="弧形箭號 (下彎) 12">
            <a:hlinkClick r:id="" action="ppaction://hlinkshowjump?jump=nextslide" highlightClick="1"/>
          </p:cNvPr>
          <p:cNvSpPr/>
          <p:nvPr/>
        </p:nvSpPr>
        <p:spPr>
          <a:xfrm rot="1960690">
            <a:off x="7730364" y="5340105"/>
            <a:ext cx="881392" cy="530161"/>
          </a:xfrm>
          <a:prstGeom prst="curvedDownArrow">
            <a:avLst>
              <a:gd name="adj1" fmla="val 35439"/>
              <a:gd name="adj2" fmla="val 75376"/>
              <a:gd name="adj3" fmla="val 3978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1E15260-BB3B-478A-A14C-E406A8C7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標籤套印：學生名單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C1B6ED9-98AC-4584-8D2C-F9DCCCC4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D8186-99EE-4364-AA57-C9F4FAA33639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F4615B7C-43FE-4D75-B4B2-FB73812F71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12" y="1249079"/>
            <a:ext cx="4320000" cy="30519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CAD7790-B38F-40C6-9EAD-6E8B791BB7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12" y="1873165"/>
            <a:ext cx="4320000" cy="30519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矩形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6FCB4DF2-EF6D-4FFD-AE6E-072AFBB7C0FA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1D59EA69-8F56-4E6E-85FC-EAEF19FABDD7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11393467-9E01-4D95-BB35-6C331C3212AD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280101F1-6474-45C4-A708-C14AF66414D1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BB28EA9C-2F40-4721-B758-63D0A05BC574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D5A94050-4429-4E3F-BAD9-8E89D08B0793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  <p:sp>
        <p:nvSpPr>
          <p:cNvPr id="12" name="矩形 11"/>
          <p:cNvSpPr/>
          <p:nvPr/>
        </p:nvSpPr>
        <p:spPr>
          <a:xfrm>
            <a:off x="1312978" y="5287621"/>
            <a:ext cx="48013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outerShdw blurRad="12700" dist="38100" dir="2700000" algn="tl" rotWithShape="0">
                    <a:srgbClr val="FF5D9F"/>
                  </a:outerShdw>
                </a:effectLst>
                <a:ea typeface="微軟正黑體" panose="020B0604030504040204" pitchFamily="34" charset="-120"/>
              </a:rPr>
              <a:t>實務操作章節</a:t>
            </a:r>
          </a:p>
        </p:txBody>
      </p:sp>
      <p:sp>
        <p:nvSpPr>
          <p:cNvPr id="13" name="弧形箭號 (下彎) 12">
            <a:hlinkClick r:id="" action="ppaction://hlinkshowjump?jump=nextslide" highlightClick="1"/>
          </p:cNvPr>
          <p:cNvSpPr/>
          <p:nvPr/>
        </p:nvSpPr>
        <p:spPr>
          <a:xfrm rot="1960690">
            <a:off x="6619430" y="5547557"/>
            <a:ext cx="881392" cy="530161"/>
          </a:xfrm>
          <a:prstGeom prst="curvedDownArrow">
            <a:avLst>
              <a:gd name="adj1" fmla="val 35439"/>
              <a:gd name="adj2" fmla="val 75376"/>
              <a:gd name="adj3" fmla="val 3978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4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3-2 </a:t>
            </a:r>
            <a:r>
              <a:rPr lang="zh-TW" altLang="en-US" dirty="0"/>
              <a:t>影像處理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45D8186-99EE-4364-AA57-C9F4FAA33639}" type="slidenum">
              <a:rPr lang="zh-TW" altLang="en-US" smtClean="0"/>
              <a:pPr algn="r"/>
              <a:t>8</a:t>
            </a:fld>
            <a:endParaRPr lang="zh-TW" altLang="en-US"/>
          </a:p>
        </p:txBody>
      </p:sp>
      <p:sp>
        <p:nvSpPr>
          <p:cNvPr id="13" name="矩形 12">
            <a:hlinkClick r:id="rId2" action="ppaction://hlinksldjump" highlightClick="1"/>
          </p:cNvPr>
          <p:cNvSpPr/>
          <p:nvPr/>
        </p:nvSpPr>
        <p:spPr>
          <a:xfrm>
            <a:off x="1267013" y="1449790"/>
            <a:ext cx="3519810" cy="9383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常見的影像處理軟體</a:t>
            </a:r>
          </a:p>
        </p:txBody>
      </p:sp>
      <p:sp>
        <p:nvSpPr>
          <p:cNvPr id="27" name="矩形 2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2546744B-FE26-42BE-A9B1-D25ACADFF8EC}"/>
              </a:ext>
            </a:extLst>
          </p:cNvPr>
          <p:cNvSpPr/>
          <p:nvPr/>
        </p:nvSpPr>
        <p:spPr>
          <a:xfrm>
            <a:off x="5073236" y="1449790"/>
            <a:ext cx="3519810" cy="93830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TW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2. </a:t>
            </a:r>
            <a:r>
              <a:rPr lang="zh-TW" altLang="en-US" sz="2300" dirty="0">
                <a:latin typeface="Arial" panose="020B0604020202020204" pitchFamily="34" charset="0"/>
                <a:ea typeface="微軟正黑體" panose="020B0604030504040204" pitchFamily="34" charset="-120"/>
              </a:rPr>
              <a:t>影像處理應用實例</a:t>
            </a:r>
          </a:p>
        </p:txBody>
      </p:sp>
      <p:sp>
        <p:nvSpPr>
          <p:cNvPr id="12" name="矩形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C5A836D0-B6D3-43FC-A840-4783F2C27A0A}"/>
              </a:ext>
            </a:extLst>
          </p:cNvPr>
          <p:cNvSpPr/>
          <p:nvPr/>
        </p:nvSpPr>
        <p:spPr>
          <a:xfrm>
            <a:off x="-12700" y="93600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3-1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xmlns="" id="{93E8B021-6C70-4B9B-9763-9EACAEBE375F}"/>
              </a:ext>
            </a:extLst>
          </p:cNvPr>
          <p:cNvSpPr/>
          <p:nvPr/>
        </p:nvSpPr>
        <p:spPr>
          <a:xfrm>
            <a:off x="-12702" y="1603398"/>
            <a:ext cx="720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3-2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xmlns="" id="{A05E5919-CBB1-4B9C-9FFF-D84C3BDDB62E}"/>
              </a:ext>
            </a:extLst>
          </p:cNvPr>
          <p:cNvSpPr/>
          <p:nvPr/>
        </p:nvSpPr>
        <p:spPr>
          <a:xfrm>
            <a:off x="-12702" y="2270796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3-3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xmlns="" id="{921F9BF8-5869-4AA4-B65D-B712C81353A8}"/>
              </a:ext>
            </a:extLst>
          </p:cNvPr>
          <p:cNvSpPr/>
          <p:nvPr/>
        </p:nvSpPr>
        <p:spPr>
          <a:xfrm>
            <a:off x="-12703" y="3605592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ea typeface="微軟正黑體" panose="020B0604030504040204" pitchFamily="34" charset="-120"/>
              </a:rPr>
              <a:t>3-5</a:t>
            </a:r>
            <a:endParaRPr lang="zh-TW" altLang="en-US" sz="16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xmlns="" id="{377615DA-7A87-4636-A3DE-EA7DDD8E1E93}"/>
              </a:ext>
            </a:extLst>
          </p:cNvPr>
          <p:cNvSpPr/>
          <p:nvPr/>
        </p:nvSpPr>
        <p:spPr>
          <a:xfrm>
            <a:off x="-12703" y="2938194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3-4</a:t>
            </a:r>
            <a:endParaRPr lang="zh-TW" altLang="en-US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xmlns="" id="{117CC697-4542-43B3-9212-0ED52CBA5C01}"/>
              </a:ext>
            </a:extLst>
          </p:cNvPr>
          <p:cNvSpPr/>
          <p:nvPr/>
        </p:nvSpPr>
        <p:spPr>
          <a:xfrm>
            <a:off x="-12702" y="4272990"/>
            <a:ext cx="720000" cy="646331"/>
          </a:xfrm>
          <a:prstGeom prst="rect">
            <a:avLst/>
          </a:prstGeom>
          <a:solidFill>
            <a:srgbClr val="4F5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報給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你知</a:t>
            </a:r>
          </a:p>
        </p:txBody>
      </p:sp>
    </p:spTree>
    <p:extLst>
      <p:ext uri="{BB962C8B-B14F-4D97-AF65-F5344CB8AC3E}">
        <p14:creationId xmlns:p14="http://schemas.microsoft.com/office/powerpoint/2010/main" val="188746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1707</TotalTime>
  <Words>1726</Words>
  <Application>Microsoft Office PowerPoint</Application>
  <PresentationFormat>如螢幕大小 (4:3)</PresentationFormat>
  <Paragraphs>366</Paragraphs>
  <Slides>32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34" baseType="lpstr">
      <vt:lpstr>1_Office 佈景主題</vt:lpstr>
      <vt:lpstr>Office 佈景主題</vt:lpstr>
      <vt:lpstr>計算機概論A</vt:lpstr>
      <vt:lpstr>3-1 文書處理</vt:lpstr>
      <vt:lpstr>認識文書處理軟體 - Word</vt:lpstr>
      <vt:lpstr>認識文書處理軟體 - Writer</vt:lpstr>
      <vt:lpstr>認識文書處理軟體 - Pages</vt:lpstr>
      <vt:lpstr>PowerPoint 簡報</vt:lpstr>
      <vt:lpstr>自然科報告：蝴蝶的一生</vt:lpstr>
      <vt:lpstr>標籤套印：學生名單</vt:lpstr>
      <vt:lpstr>3-2 影像處理</vt:lpstr>
      <vt:lpstr>影像處理</vt:lpstr>
      <vt:lpstr>常見的影像處理軟體</vt:lpstr>
      <vt:lpstr>Q 版大頭人物設計</vt:lpstr>
      <vt:lpstr>3-3 簡報設計</vt:lpstr>
      <vt:lpstr>簡報設計</vt:lpstr>
      <vt:lpstr>常見的簡報軟體</vt:lpstr>
      <vt:lpstr>投影片編修：班級規定</vt:lpstr>
      <vt:lpstr>多媒體簡報：蜜蜂小故事</vt:lpstr>
      <vt:lpstr>3-4 多媒體影片製作</vt:lpstr>
      <vt:lpstr>多媒體影片製作</vt:lpstr>
      <vt:lpstr>認識Windows Movie Maker</vt:lpstr>
      <vt:lpstr>3-5 網頁製作</vt:lpstr>
      <vt:lpstr>認識 HTML</vt:lpstr>
      <vt:lpstr>認識 HTML</vt:lpstr>
      <vt:lpstr>HTML 標籤說明</vt:lpstr>
      <vt:lpstr>HTML 標籤說明</vt:lpstr>
      <vt:lpstr>PowerPoint 簡報</vt:lpstr>
      <vt:lpstr>建立網站（以 Dreamweaver為例）</vt:lpstr>
      <vt:lpstr>報給你知</vt:lpstr>
      <vt:lpstr>認識 RGB 與 CMYK</vt:lpstr>
      <vt:lpstr>認識 RGB 與 CMYK</vt:lpstr>
      <vt:lpstr>串流技術</vt:lpstr>
      <vt:lpstr>串流技術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Jet</dc:creator>
  <cp:lastModifiedBy>User</cp:lastModifiedBy>
  <cp:revision>240</cp:revision>
  <dcterms:created xsi:type="dcterms:W3CDTF">2015-05-05T16:50:52Z</dcterms:created>
  <dcterms:modified xsi:type="dcterms:W3CDTF">2018-03-02T07:51:08Z</dcterms:modified>
</cp:coreProperties>
</file>